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5" r:id="rId1"/>
  </p:sldMasterIdLst>
  <p:notesMasterIdLst>
    <p:notesMasterId r:id="rId26"/>
  </p:notesMasterIdLst>
  <p:handoutMasterIdLst>
    <p:handoutMasterId r:id="rId27"/>
  </p:handoutMasterIdLst>
  <p:sldIdLst>
    <p:sldId id="332" r:id="rId2"/>
    <p:sldId id="256" r:id="rId3"/>
    <p:sldId id="258" r:id="rId4"/>
    <p:sldId id="287" r:id="rId5"/>
    <p:sldId id="290" r:id="rId6"/>
    <p:sldId id="288" r:id="rId7"/>
    <p:sldId id="289" r:id="rId8"/>
    <p:sldId id="291" r:id="rId9"/>
    <p:sldId id="292" r:id="rId10"/>
    <p:sldId id="294" r:id="rId11"/>
    <p:sldId id="257" r:id="rId12"/>
    <p:sldId id="334" r:id="rId13"/>
    <p:sldId id="286" r:id="rId14"/>
    <p:sldId id="259" r:id="rId15"/>
    <p:sldId id="345" r:id="rId16"/>
    <p:sldId id="325" r:id="rId17"/>
    <p:sldId id="280" r:id="rId18"/>
    <p:sldId id="335" r:id="rId19"/>
    <p:sldId id="322" r:id="rId20"/>
    <p:sldId id="265" r:id="rId21"/>
    <p:sldId id="278" r:id="rId22"/>
    <p:sldId id="295" r:id="rId23"/>
    <p:sldId id="296" r:id="rId24"/>
    <p:sldId id="297" r:id="rId2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47" autoAdjust="0"/>
    <p:restoredTop sz="94652" autoAdjust="0"/>
  </p:normalViewPr>
  <p:slideViewPr>
    <p:cSldViewPr>
      <p:cViewPr>
        <p:scale>
          <a:sx n="58" d="100"/>
          <a:sy n="58" d="100"/>
        </p:scale>
        <p:origin x="-1576" y="-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75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28"/>
    </p:cViewPr>
  </p:sorterViewPr>
  <p:notesViewPr>
    <p:cSldViewPr>
      <p:cViewPr varScale="1">
        <p:scale>
          <a:sx n="88" d="100"/>
          <a:sy n="88" d="100"/>
        </p:scale>
        <p:origin x="-382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los\Documents\IPC%20provincias\comparativ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autoTitleDeleted val="1"/>
    <c:plotArea>
      <c:layout>
        <c:manualLayout>
          <c:layoutTarget val="inner"/>
          <c:xMode val="edge"/>
          <c:yMode val="edge"/>
          <c:x val="9.3002187226596672E-2"/>
          <c:y val="9.5163001542111186E-2"/>
          <c:w val="0.87021386215611962"/>
          <c:h val="0.54014216401784498"/>
        </c:manualLayout>
      </c:layout>
      <c:lineChart>
        <c:grouping val="standard"/>
        <c:ser>
          <c:idx val="1"/>
          <c:order val="0"/>
          <c:tx>
            <c:v>Precios San Luis</c:v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datos!$A$86:$A$211</c:f>
              <c:numCache>
                <c:formatCode>mmm\-yy</c:formatCode>
                <c:ptCount val="126"/>
                <c:pt idx="0">
                  <c:v>37530</c:v>
                </c:pt>
                <c:pt idx="1">
                  <c:v>37561</c:v>
                </c:pt>
                <c:pt idx="2">
                  <c:v>37591</c:v>
                </c:pt>
                <c:pt idx="3">
                  <c:v>37622</c:v>
                </c:pt>
                <c:pt idx="4">
                  <c:v>37653</c:v>
                </c:pt>
                <c:pt idx="5">
                  <c:v>37681</c:v>
                </c:pt>
                <c:pt idx="6">
                  <c:v>37712</c:v>
                </c:pt>
                <c:pt idx="7">
                  <c:v>37742</c:v>
                </c:pt>
                <c:pt idx="8">
                  <c:v>37773</c:v>
                </c:pt>
                <c:pt idx="9">
                  <c:v>37803</c:v>
                </c:pt>
                <c:pt idx="10">
                  <c:v>37834</c:v>
                </c:pt>
                <c:pt idx="11">
                  <c:v>37865</c:v>
                </c:pt>
                <c:pt idx="12">
                  <c:v>37895</c:v>
                </c:pt>
                <c:pt idx="13">
                  <c:v>37926</c:v>
                </c:pt>
                <c:pt idx="14">
                  <c:v>37956</c:v>
                </c:pt>
                <c:pt idx="15">
                  <c:v>37987</c:v>
                </c:pt>
                <c:pt idx="16">
                  <c:v>38018</c:v>
                </c:pt>
                <c:pt idx="17">
                  <c:v>38047</c:v>
                </c:pt>
                <c:pt idx="18">
                  <c:v>38078</c:v>
                </c:pt>
                <c:pt idx="19">
                  <c:v>38108</c:v>
                </c:pt>
                <c:pt idx="20">
                  <c:v>38139</c:v>
                </c:pt>
                <c:pt idx="21">
                  <c:v>38169</c:v>
                </c:pt>
                <c:pt idx="22">
                  <c:v>38200</c:v>
                </c:pt>
                <c:pt idx="23">
                  <c:v>38231</c:v>
                </c:pt>
                <c:pt idx="24">
                  <c:v>38261</c:v>
                </c:pt>
                <c:pt idx="25">
                  <c:v>38292</c:v>
                </c:pt>
                <c:pt idx="26">
                  <c:v>38322</c:v>
                </c:pt>
                <c:pt idx="27">
                  <c:v>38353</c:v>
                </c:pt>
                <c:pt idx="28">
                  <c:v>38384</c:v>
                </c:pt>
                <c:pt idx="29">
                  <c:v>38412</c:v>
                </c:pt>
                <c:pt idx="30">
                  <c:v>38443</c:v>
                </c:pt>
                <c:pt idx="31">
                  <c:v>38473</c:v>
                </c:pt>
                <c:pt idx="32">
                  <c:v>38504</c:v>
                </c:pt>
                <c:pt idx="33">
                  <c:v>38534</c:v>
                </c:pt>
                <c:pt idx="34">
                  <c:v>38565</c:v>
                </c:pt>
                <c:pt idx="35">
                  <c:v>38596</c:v>
                </c:pt>
                <c:pt idx="36">
                  <c:v>38626</c:v>
                </c:pt>
                <c:pt idx="37">
                  <c:v>38657</c:v>
                </c:pt>
                <c:pt idx="38">
                  <c:v>38687</c:v>
                </c:pt>
                <c:pt idx="39">
                  <c:v>38718</c:v>
                </c:pt>
                <c:pt idx="40">
                  <c:v>38749</c:v>
                </c:pt>
                <c:pt idx="41">
                  <c:v>38777</c:v>
                </c:pt>
                <c:pt idx="42">
                  <c:v>38808</c:v>
                </c:pt>
                <c:pt idx="43">
                  <c:v>38838</c:v>
                </c:pt>
                <c:pt idx="44">
                  <c:v>38869</c:v>
                </c:pt>
                <c:pt idx="45">
                  <c:v>38899</c:v>
                </c:pt>
                <c:pt idx="46">
                  <c:v>38930</c:v>
                </c:pt>
                <c:pt idx="47">
                  <c:v>38961</c:v>
                </c:pt>
                <c:pt idx="48">
                  <c:v>38991</c:v>
                </c:pt>
                <c:pt idx="49">
                  <c:v>39022</c:v>
                </c:pt>
                <c:pt idx="50">
                  <c:v>39052</c:v>
                </c:pt>
                <c:pt idx="51">
                  <c:v>39083</c:v>
                </c:pt>
                <c:pt idx="52">
                  <c:v>39114</c:v>
                </c:pt>
                <c:pt idx="53">
                  <c:v>39142</c:v>
                </c:pt>
                <c:pt idx="54">
                  <c:v>39173</c:v>
                </c:pt>
                <c:pt idx="55">
                  <c:v>39203</c:v>
                </c:pt>
                <c:pt idx="56">
                  <c:v>39234</c:v>
                </c:pt>
                <c:pt idx="57">
                  <c:v>39264</c:v>
                </c:pt>
                <c:pt idx="58">
                  <c:v>39295</c:v>
                </c:pt>
                <c:pt idx="59">
                  <c:v>39326</c:v>
                </c:pt>
                <c:pt idx="60">
                  <c:v>39356</c:v>
                </c:pt>
                <c:pt idx="61">
                  <c:v>39387</c:v>
                </c:pt>
                <c:pt idx="62">
                  <c:v>39417</c:v>
                </c:pt>
                <c:pt idx="63">
                  <c:v>39448</c:v>
                </c:pt>
                <c:pt idx="64">
                  <c:v>39479</c:v>
                </c:pt>
                <c:pt idx="65">
                  <c:v>39508</c:v>
                </c:pt>
                <c:pt idx="66">
                  <c:v>39539</c:v>
                </c:pt>
                <c:pt idx="67">
                  <c:v>39569</c:v>
                </c:pt>
                <c:pt idx="68">
                  <c:v>39600</c:v>
                </c:pt>
                <c:pt idx="69">
                  <c:v>39630</c:v>
                </c:pt>
                <c:pt idx="70">
                  <c:v>39661</c:v>
                </c:pt>
                <c:pt idx="71">
                  <c:v>39692</c:v>
                </c:pt>
                <c:pt idx="72">
                  <c:v>39722</c:v>
                </c:pt>
                <c:pt idx="73">
                  <c:v>39753</c:v>
                </c:pt>
                <c:pt idx="74">
                  <c:v>39783</c:v>
                </c:pt>
                <c:pt idx="75">
                  <c:v>39814</c:v>
                </c:pt>
                <c:pt idx="76">
                  <c:v>39845</c:v>
                </c:pt>
                <c:pt idx="77">
                  <c:v>39873</c:v>
                </c:pt>
                <c:pt idx="78">
                  <c:v>39904</c:v>
                </c:pt>
                <c:pt idx="79">
                  <c:v>39934</c:v>
                </c:pt>
                <c:pt idx="80">
                  <c:v>39965</c:v>
                </c:pt>
                <c:pt idx="81">
                  <c:v>39995</c:v>
                </c:pt>
                <c:pt idx="82">
                  <c:v>40026</c:v>
                </c:pt>
                <c:pt idx="83">
                  <c:v>40057</c:v>
                </c:pt>
                <c:pt idx="84">
                  <c:v>40087</c:v>
                </c:pt>
                <c:pt idx="85">
                  <c:v>40118</c:v>
                </c:pt>
                <c:pt idx="86">
                  <c:v>40148</c:v>
                </c:pt>
                <c:pt idx="87">
                  <c:v>40179</c:v>
                </c:pt>
                <c:pt idx="88">
                  <c:v>40210</c:v>
                </c:pt>
                <c:pt idx="89">
                  <c:v>40238</c:v>
                </c:pt>
                <c:pt idx="90">
                  <c:v>40269</c:v>
                </c:pt>
                <c:pt idx="91">
                  <c:v>40299</c:v>
                </c:pt>
                <c:pt idx="92">
                  <c:v>40330</c:v>
                </c:pt>
                <c:pt idx="93">
                  <c:v>40360</c:v>
                </c:pt>
                <c:pt idx="94">
                  <c:v>40391</c:v>
                </c:pt>
                <c:pt idx="95">
                  <c:v>40422</c:v>
                </c:pt>
                <c:pt idx="96">
                  <c:v>40452</c:v>
                </c:pt>
                <c:pt idx="97">
                  <c:v>40483</c:v>
                </c:pt>
                <c:pt idx="98">
                  <c:v>40513</c:v>
                </c:pt>
                <c:pt idx="99">
                  <c:v>40544</c:v>
                </c:pt>
                <c:pt idx="100">
                  <c:v>40575</c:v>
                </c:pt>
                <c:pt idx="101">
                  <c:v>40603</c:v>
                </c:pt>
                <c:pt idx="102">
                  <c:v>40634</c:v>
                </c:pt>
                <c:pt idx="103">
                  <c:v>40664</c:v>
                </c:pt>
                <c:pt idx="104">
                  <c:v>40695</c:v>
                </c:pt>
                <c:pt idx="105">
                  <c:v>40725</c:v>
                </c:pt>
                <c:pt idx="106">
                  <c:v>40756</c:v>
                </c:pt>
                <c:pt idx="107">
                  <c:v>40787</c:v>
                </c:pt>
                <c:pt idx="108">
                  <c:v>40817</c:v>
                </c:pt>
                <c:pt idx="109">
                  <c:v>40848</c:v>
                </c:pt>
                <c:pt idx="110">
                  <c:v>40878</c:v>
                </c:pt>
                <c:pt idx="111">
                  <c:v>40909</c:v>
                </c:pt>
                <c:pt idx="112">
                  <c:v>40940</c:v>
                </c:pt>
                <c:pt idx="113">
                  <c:v>40969</c:v>
                </c:pt>
                <c:pt idx="114">
                  <c:v>41000</c:v>
                </c:pt>
                <c:pt idx="115">
                  <c:v>41030</c:v>
                </c:pt>
                <c:pt idx="116">
                  <c:v>41061</c:v>
                </c:pt>
                <c:pt idx="117">
                  <c:v>41091</c:v>
                </c:pt>
                <c:pt idx="118">
                  <c:v>41122</c:v>
                </c:pt>
                <c:pt idx="119">
                  <c:v>41153</c:v>
                </c:pt>
                <c:pt idx="120">
                  <c:v>41183</c:v>
                </c:pt>
                <c:pt idx="121">
                  <c:v>41214</c:v>
                </c:pt>
                <c:pt idx="122">
                  <c:v>41244</c:v>
                </c:pt>
                <c:pt idx="123">
                  <c:v>41275</c:v>
                </c:pt>
                <c:pt idx="124">
                  <c:v>41306</c:v>
                </c:pt>
                <c:pt idx="125">
                  <c:v>41334</c:v>
                </c:pt>
              </c:numCache>
            </c:numRef>
          </c:cat>
          <c:val>
            <c:numRef>
              <c:f>datos!$BR$86:$BR$211</c:f>
              <c:numCache>
                <c:formatCode>General</c:formatCode>
                <c:ptCount val="126"/>
                <c:pt idx="39" formatCode="0.0">
                  <c:v>10.358860525342216</c:v>
                </c:pt>
                <c:pt idx="40" formatCode="0.0">
                  <c:v>9.7493803359955855</c:v>
                </c:pt>
                <c:pt idx="41" formatCode="0.0">
                  <c:v>9.244992295839749</c:v>
                </c:pt>
                <c:pt idx="42" formatCode="0.0">
                  <c:v>9.3558282208588963</c:v>
                </c:pt>
                <c:pt idx="43" formatCode="0.0">
                  <c:v>9.4985144503466508</c:v>
                </c:pt>
                <c:pt idx="44" formatCode="0.0">
                  <c:v>9.3372685806278355</c:v>
                </c:pt>
                <c:pt idx="45" formatCode="0.0">
                  <c:v>8.8117845416629912</c:v>
                </c:pt>
                <c:pt idx="46" formatCode="0.0">
                  <c:v>8.0657929457296351</c:v>
                </c:pt>
                <c:pt idx="47" formatCode="0.0">
                  <c:v>6.8872909988737785</c:v>
                </c:pt>
                <c:pt idx="48" formatCode="0.0">
                  <c:v>6.7407024793388484</c:v>
                </c:pt>
                <c:pt idx="49" formatCode="0.0">
                  <c:v>6.2415196743554855</c:v>
                </c:pt>
                <c:pt idx="50" formatCode="0.0">
                  <c:v>7.9715061058344654</c:v>
                </c:pt>
                <c:pt idx="51" formatCode="0.0">
                  <c:v>7.8947368421052779</c:v>
                </c:pt>
                <c:pt idx="52" formatCode="0.0">
                  <c:v>8.3981597657883711</c:v>
                </c:pt>
                <c:pt idx="53" formatCode="0.0">
                  <c:v>8.636853895295781</c:v>
                </c:pt>
                <c:pt idx="54" formatCode="0.0">
                  <c:v>10.47768335945881</c:v>
                </c:pt>
                <c:pt idx="55" formatCode="0.0">
                  <c:v>12.399276434796906</c:v>
                </c:pt>
                <c:pt idx="56" formatCode="0.0">
                  <c:v>14.789366053169749</c:v>
                </c:pt>
                <c:pt idx="57" formatCode="0.0">
                  <c:v>17.362583591583725</c:v>
                </c:pt>
                <c:pt idx="58" formatCode="0.0">
                  <c:v>21.023929676054042</c:v>
                </c:pt>
                <c:pt idx="59" formatCode="0.0">
                  <c:v>22.929161938725855</c:v>
                </c:pt>
                <c:pt idx="60" formatCode="0.0">
                  <c:v>24.07452213888217</c:v>
                </c:pt>
                <c:pt idx="61" formatCode="0.0">
                  <c:v>22.302043422733057</c:v>
                </c:pt>
                <c:pt idx="62" formatCode="0.0">
                  <c:v>21.520578071002202</c:v>
                </c:pt>
                <c:pt idx="63" formatCode="0.0">
                  <c:v>22.611464968152887</c:v>
                </c:pt>
                <c:pt idx="64" formatCode="0.0">
                  <c:v>24.486997453507222</c:v>
                </c:pt>
                <c:pt idx="65" formatCode="0.0">
                  <c:v>28.254872995264993</c:v>
                </c:pt>
                <c:pt idx="66" formatCode="0.0">
                  <c:v>29.161377044283491</c:v>
                </c:pt>
                <c:pt idx="67" formatCode="0.0">
                  <c:v>26.839795171909287</c:v>
                </c:pt>
                <c:pt idx="68" formatCode="0.0">
                  <c:v>26.551699565310329</c:v>
                </c:pt>
                <c:pt idx="69" formatCode="0.0">
                  <c:v>25.133764158154435</c:v>
                </c:pt>
                <c:pt idx="70" formatCode="0.0">
                  <c:v>22.099670455309717</c:v>
                </c:pt>
                <c:pt idx="71" formatCode="0.0">
                  <c:v>20.992945209995373</c:v>
                </c:pt>
                <c:pt idx="72" formatCode="0.0">
                  <c:v>19.981799271970825</c:v>
                </c:pt>
                <c:pt idx="73" formatCode="0.0">
                  <c:v>21.237436366009653</c:v>
                </c:pt>
                <c:pt idx="74" formatCode="0.0">
                  <c:v>20.598500517063069</c:v>
                </c:pt>
                <c:pt idx="75" formatCode="0.0">
                  <c:v>19.417168197656032</c:v>
                </c:pt>
                <c:pt idx="76" formatCode="0.0">
                  <c:v>16.989115604933442</c:v>
                </c:pt>
                <c:pt idx="77" formatCode="0.0">
                  <c:v>15.00746095272064</c:v>
                </c:pt>
                <c:pt idx="78" formatCode="0.0">
                  <c:v>13.702590194264562</c:v>
                </c:pt>
                <c:pt idx="79" formatCode="0.0">
                  <c:v>14.40106119153354</c:v>
                </c:pt>
                <c:pt idx="80" formatCode="0.0">
                  <c:v>12.286727856298215</c:v>
                </c:pt>
                <c:pt idx="81" formatCode="0.0">
                  <c:v>13.510661928031983</c:v>
                </c:pt>
                <c:pt idx="82" formatCode="0.0">
                  <c:v>12.999173781327443</c:v>
                </c:pt>
                <c:pt idx="83" formatCode="0.0">
                  <c:v>13.514249904637365</c:v>
                </c:pt>
                <c:pt idx="84" formatCode="0.0">
                  <c:v>14.730740058511206</c:v>
                </c:pt>
                <c:pt idx="85" formatCode="0.0">
                  <c:v>15.310077519379854</c:v>
                </c:pt>
                <c:pt idx="86" formatCode="0.0">
                  <c:v>18.457580792111028</c:v>
                </c:pt>
                <c:pt idx="87" formatCode="0.0">
                  <c:v>19.872679045092827</c:v>
                </c:pt>
                <c:pt idx="88" formatCode="0.0">
                  <c:v>24.956286758861879</c:v>
                </c:pt>
                <c:pt idx="89" formatCode="0.0">
                  <c:v>25.297711504608067</c:v>
                </c:pt>
                <c:pt idx="90" formatCode="0.0">
                  <c:v>24.733041798027067</c:v>
                </c:pt>
                <c:pt idx="91" formatCode="0.0">
                  <c:v>25.625126033474487</c:v>
                </c:pt>
                <c:pt idx="92" formatCode="0.0">
                  <c:v>26.322651822877496</c:v>
                </c:pt>
                <c:pt idx="93" formatCode="0.0">
                  <c:v>25.037913996379825</c:v>
                </c:pt>
                <c:pt idx="94" formatCode="0.0">
                  <c:v>25.907872288569315</c:v>
                </c:pt>
                <c:pt idx="95" formatCode="0.0">
                  <c:v>25.966108204118829</c:v>
                </c:pt>
                <c:pt idx="96" formatCode="0.0">
                  <c:v>27.95485668413848</c:v>
                </c:pt>
                <c:pt idx="97" formatCode="0.0">
                  <c:v>28.902894491129789</c:v>
                </c:pt>
                <c:pt idx="98" formatCode="0.0">
                  <c:v>26.724878975704677</c:v>
                </c:pt>
                <c:pt idx="99" formatCode="0.0">
                  <c:v>25.641706496725039</c:v>
                </c:pt>
                <c:pt idx="100" formatCode="0.0">
                  <c:v>21.680871814442604</c:v>
                </c:pt>
                <c:pt idx="101" formatCode="0.0">
                  <c:v>21.731404958677668</c:v>
                </c:pt>
                <c:pt idx="102" formatCode="0.0">
                  <c:v>23.212392988177719</c:v>
                </c:pt>
                <c:pt idx="103" formatCode="0.0">
                  <c:v>23.399815401902185</c:v>
                </c:pt>
                <c:pt idx="104" formatCode="0.0">
                  <c:v>23.910281857880111</c:v>
                </c:pt>
                <c:pt idx="105" formatCode="0.0">
                  <c:v>24.245862514182882</c:v>
                </c:pt>
                <c:pt idx="106" formatCode="0.0">
                  <c:v>25.931087882307363</c:v>
                </c:pt>
                <c:pt idx="107" formatCode="0.0">
                  <c:v>26.341463414634148</c:v>
                </c:pt>
                <c:pt idx="108" formatCode="0.0">
                  <c:v>23.692659704026276</c:v>
                </c:pt>
                <c:pt idx="109" formatCode="0.0">
                  <c:v>23.077758864220765</c:v>
                </c:pt>
                <c:pt idx="110" formatCode="0.0">
                  <c:v>23.588004284184183</c:v>
                </c:pt>
                <c:pt idx="111" formatCode="0.0">
                  <c:v>23.342726312081716</c:v>
                </c:pt>
                <c:pt idx="112" formatCode="0.0">
                  <c:v>23.822135489266792</c:v>
                </c:pt>
                <c:pt idx="113" formatCode="0.0">
                  <c:v>24.702128381818824</c:v>
                </c:pt>
                <c:pt idx="114" formatCode="0.0">
                  <c:v>23.977633668607723</c:v>
                </c:pt>
                <c:pt idx="115" formatCode="0.0">
                  <c:v>24.191869918699201</c:v>
                </c:pt>
                <c:pt idx="116" formatCode="0.0">
                  <c:v>23.973985198474995</c:v>
                </c:pt>
                <c:pt idx="117" formatCode="0.0">
                  <c:v>23.935634210857764</c:v>
                </c:pt>
                <c:pt idx="118" formatCode="0.0">
                  <c:v>23.161583866207593</c:v>
                </c:pt>
                <c:pt idx="119" formatCode="0.0">
                  <c:v>22.74372586872585</c:v>
                </c:pt>
                <c:pt idx="120" formatCode="0.0">
                  <c:v>23.221052003460919</c:v>
                </c:pt>
                <c:pt idx="121" formatCode="0.0">
                  <c:v>23.838389783126829</c:v>
                </c:pt>
                <c:pt idx="122" formatCode="0.0">
                  <c:v>23.006037496027947</c:v>
                </c:pt>
                <c:pt idx="123" formatCode="0.0">
                  <c:v>23.628523288688346</c:v>
                </c:pt>
                <c:pt idx="124" formatCode="0.0">
                  <c:v>24.890239783856806</c:v>
                </c:pt>
                <c:pt idx="125" formatCode="0.0">
                  <c:v>23.788654181184636</c:v>
                </c:pt>
              </c:numCache>
            </c:numRef>
          </c:val>
        </c:ser>
        <c:ser>
          <c:idx val="3"/>
          <c:order val="1"/>
          <c:tx>
            <c:v>Precios Rosario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val>
            <c:numRef>
              <c:f>datos!$BY$86:$BY$211</c:f>
              <c:numCache>
                <c:formatCode>0.0</c:formatCode>
                <c:ptCount val="126"/>
                <c:pt idx="0">
                  <c:v>69.356299879041643</c:v>
                </c:pt>
                <c:pt idx="1">
                  <c:v>69.131352805894736</c:v>
                </c:pt>
                <c:pt idx="2">
                  <c:v>70.62874652669089</c:v>
                </c:pt>
                <c:pt idx="3">
                  <c:v>68.073242339605088</c:v>
                </c:pt>
                <c:pt idx="4">
                  <c:v>63.195297683341842</c:v>
                </c:pt>
                <c:pt idx="5">
                  <c:v>52.424482184384694</c:v>
                </c:pt>
                <c:pt idx="6">
                  <c:v>32.18952177474042</c:v>
                </c:pt>
                <c:pt idx="7">
                  <c:v>21.529974742870788</c:v>
                </c:pt>
                <c:pt idx="8">
                  <c:v>14.003833494458195</c:v>
                </c:pt>
                <c:pt idx="9">
                  <c:v>10.627126404771611</c:v>
                </c:pt>
                <c:pt idx="10">
                  <c:v>7.1287197374886491</c:v>
                </c:pt>
                <c:pt idx="11">
                  <c:v>5.3132140244295005</c:v>
                </c:pt>
                <c:pt idx="12">
                  <c:v>4.697503773845324</c:v>
                </c:pt>
                <c:pt idx="13">
                  <c:v>5.2518203863334501</c:v>
                </c:pt>
                <c:pt idx="14">
                  <c:v>5.2694885971326784</c:v>
                </c:pt>
                <c:pt idx="15">
                  <c:v>2.7840034865267205</c:v>
                </c:pt>
                <c:pt idx="16">
                  <c:v>2.6283438098148926</c:v>
                </c:pt>
                <c:pt idx="17">
                  <c:v>2.6415404533073792</c:v>
                </c:pt>
                <c:pt idx="18">
                  <c:v>3.2533890006140052</c:v>
                </c:pt>
                <c:pt idx="19">
                  <c:v>4.1063831793351602</c:v>
                </c:pt>
                <c:pt idx="20">
                  <c:v>4.5668327982823174</c:v>
                </c:pt>
                <c:pt idx="21">
                  <c:v>5.033078719801658</c:v>
                </c:pt>
                <c:pt idx="22">
                  <c:v>6.4226311788852364</c:v>
                </c:pt>
                <c:pt idx="23">
                  <c:v>7.5022724127085816</c:v>
                </c:pt>
                <c:pt idx="24">
                  <c:v>6.9607975888514861</c:v>
                </c:pt>
                <c:pt idx="25">
                  <c:v>5.933401413290091</c:v>
                </c:pt>
                <c:pt idx="26">
                  <c:v>5.5201612133139566</c:v>
                </c:pt>
                <c:pt idx="27">
                  <c:v>5.6890355465863873</c:v>
                </c:pt>
                <c:pt idx="28">
                  <c:v>7.1238711128807495</c:v>
                </c:pt>
                <c:pt idx="29">
                  <c:v>9.2839962959647124</c:v>
                </c:pt>
                <c:pt idx="30">
                  <c:v>8.9733686125977652</c:v>
                </c:pt>
                <c:pt idx="31">
                  <c:v>8.277150589007686</c:v>
                </c:pt>
                <c:pt idx="32">
                  <c:v>7.7985045067940675</c:v>
                </c:pt>
                <c:pt idx="33">
                  <c:v>7.7091620604604394</c:v>
                </c:pt>
                <c:pt idx="34">
                  <c:v>7.9721188244933572</c:v>
                </c:pt>
                <c:pt idx="35">
                  <c:v>7.6762715196555495</c:v>
                </c:pt>
                <c:pt idx="36">
                  <c:v>8.4500871484599944</c:v>
                </c:pt>
                <c:pt idx="37">
                  <c:v>10.390994590506624</c:v>
                </c:pt>
                <c:pt idx="38">
                  <c:v>10.884287192816377</c:v>
                </c:pt>
                <c:pt idx="39">
                  <c:v>13.284259781604069</c:v>
                </c:pt>
                <c:pt idx="40">
                  <c:v>10.954310441570016</c:v>
                </c:pt>
                <c:pt idx="41">
                  <c:v>8.9352442363480584</c:v>
                </c:pt>
                <c:pt idx="42">
                  <c:v>10.027254046467782</c:v>
                </c:pt>
                <c:pt idx="43">
                  <c:v>10.622202694957107</c:v>
                </c:pt>
                <c:pt idx="44">
                  <c:v>10.663124580553983</c:v>
                </c:pt>
                <c:pt idx="45">
                  <c:v>9.9537186475906498</c:v>
                </c:pt>
                <c:pt idx="46">
                  <c:v>8.948410528811559</c:v>
                </c:pt>
                <c:pt idx="47">
                  <c:v>9.319998191434653</c:v>
                </c:pt>
                <c:pt idx="48">
                  <c:v>10.458574838049808</c:v>
                </c:pt>
                <c:pt idx="49">
                  <c:v>10.247558100370483</c:v>
                </c:pt>
                <c:pt idx="50">
                  <c:v>10.787342406278698</c:v>
                </c:pt>
                <c:pt idx="51">
                  <c:v>9.6768929503916254</c:v>
                </c:pt>
                <c:pt idx="52">
                  <c:v>10.550757699201574</c:v>
                </c:pt>
                <c:pt idx="53">
                  <c:v>11.080578679382523</c:v>
                </c:pt>
                <c:pt idx="54">
                  <c:v>11.876598465473132</c:v>
                </c:pt>
                <c:pt idx="55">
                  <c:v>12.16173193250556</c:v>
                </c:pt>
                <c:pt idx="56">
                  <c:v>13.005803322998656</c:v>
                </c:pt>
                <c:pt idx="57">
                  <c:v>13.765760050749355</c:v>
                </c:pt>
                <c:pt idx="58">
                  <c:v>14.426643516691676</c:v>
                </c:pt>
                <c:pt idx="59">
                  <c:v>14.757053291536071</c:v>
                </c:pt>
                <c:pt idx="60">
                  <c:v>13.982560382745589</c:v>
                </c:pt>
                <c:pt idx="61">
                  <c:v>12.212632704498571</c:v>
                </c:pt>
                <c:pt idx="62">
                  <c:v>12.442535232496803</c:v>
                </c:pt>
                <c:pt idx="63">
                  <c:v>12.684124386252051</c:v>
                </c:pt>
                <c:pt idx="64">
                  <c:v>13.125506669614564</c:v>
                </c:pt>
                <c:pt idx="65">
                  <c:v>16.574505238649593</c:v>
                </c:pt>
                <c:pt idx="66">
                  <c:v>18.459779968566913</c:v>
                </c:pt>
                <c:pt idx="67">
                  <c:v>19.528810672722102</c:v>
                </c:pt>
                <c:pt idx="68">
                  <c:v>21.245163559620099</c:v>
                </c:pt>
                <c:pt idx="69">
                  <c:v>21.816407611347326</c:v>
                </c:pt>
                <c:pt idx="70">
                  <c:v>21.677357059107532</c:v>
                </c:pt>
                <c:pt idx="71">
                  <c:v>22.597828313870131</c:v>
                </c:pt>
                <c:pt idx="72">
                  <c:v>22.334303703202195</c:v>
                </c:pt>
                <c:pt idx="73">
                  <c:v>24.135583991287788</c:v>
                </c:pt>
                <c:pt idx="74">
                  <c:v>22.848525469168912</c:v>
                </c:pt>
                <c:pt idx="75">
                  <c:v>22.043969102792648</c:v>
                </c:pt>
                <c:pt idx="76">
                  <c:v>20.970684039087928</c:v>
                </c:pt>
                <c:pt idx="77">
                  <c:v>17.987766820621616</c:v>
                </c:pt>
                <c:pt idx="78">
                  <c:v>16.053552044385476</c:v>
                </c:pt>
                <c:pt idx="79">
                  <c:v>14.758964616480652</c:v>
                </c:pt>
                <c:pt idx="80">
                  <c:v>12.53843922251235</c:v>
                </c:pt>
                <c:pt idx="81">
                  <c:v>11.815528980946377</c:v>
                </c:pt>
                <c:pt idx="82">
                  <c:v>12.515587801836524</c:v>
                </c:pt>
                <c:pt idx="83">
                  <c:v>11.480614973262036</c:v>
                </c:pt>
                <c:pt idx="84">
                  <c:v>12.385168788046496</c:v>
                </c:pt>
                <c:pt idx="85">
                  <c:v>12.84132032021053</c:v>
                </c:pt>
                <c:pt idx="86">
                  <c:v>14.894429592449141</c:v>
                </c:pt>
                <c:pt idx="87">
                  <c:v>16.715352158390132</c:v>
                </c:pt>
                <c:pt idx="88">
                  <c:v>20.334966880284334</c:v>
                </c:pt>
                <c:pt idx="89">
                  <c:v>20.783961066440991</c:v>
                </c:pt>
                <c:pt idx="90">
                  <c:v>21.180627728123014</c:v>
                </c:pt>
                <c:pt idx="91">
                  <c:v>22.540093119503339</c:v>
                </c:pt>
                <c:pt idx="92">
                  <c:v>23.314085378428558</c:v>
                </c:pt>
                <c:pt idx="93">
                  <c:v>23.871661037764813</c:v>
                </c:pt>
                <c:pt idx="94">
                  <c:v>23.465994962216641</c:v>
                </c:pt>
                <c:pt idx="95">
                  <c:v>23.544695947634043</c:v>
                </c:pt>
                <c:pt idx="96">
                  <c:v>25.512113452826487</c:v>
                </c:pt>
                <c:pt idx="97">
                  <c:v>26.294460641399386</c:v>
                </c:pt>
                <c:pt idx="98">
                  <c:v>25.661237475663587</c:v>
                </c:pt>
                <c:pt idx="99">
                  <c:v>23.832035595105673</c:v>
                </c:pt>
                <c:pt idx="100">
                  <c:v>21.235175654508833</c:v>
                </c:pt>
                <c:pt idx="101">
                  <c:v>21.871852143826917</c:v>
                </c:pt>
                <c:pt idx="102">
                  <c:v>21.723842195540293</c:v>
                </c:pt>
                <c:pt idx="103">
                  <c:v>21.159285684130545</c:v>
                </c:pt>
                <c:pt idx="104">
                  <c:v>21.590433982774453</c:v>
                </c:pt>
                <c:pt idx="105">
                  <c:v>22.047341678027003</c:v>
                </c:pt>
                <c:pt idx="106">
                  <c:v>22.77623633099391</c:v>
                </c:pt>
                <c:pt idx="107">
                  <c:v>23.995955510616792</c:v>
                </c:pt>
                <c:pt idx="108">
                  <c:v>20.954137078739823</c:v>
                </c:pt>
                <c:pt idx="109">
                  <c:v>20.928460952468889</c:v>
                </c:pt>
                <c:pt idx="110">
                  <c:v>21.18429505347089</c:v>
                </c:pt>
                <c:pt idx="111">
                  <c:v>21.191705966015448</c:v>
                </c:pt>
                <c:pt idx="112">
                  <c:v>20.47988187523071</c:v>
                </c:pt>
                <c:pt idx="113">
                  <c:v>21.745067739964782</c:v>
                </c:pt>
                <c:pt idx="114">
                  <c:v>22.718945959275704</c:v>
                </c:pt>
                <c:pt idx="115">
                  <c:v>22.363148541761007</c:v>
                </c:pt>
                <c:pt idx="116">
                  <c:v>21.941407055910879</c:v>
                </c:pt>
                <c:pt idx="117">
                  <c:v>21.121039805036546</c:v>
                </c:pt>
                <c:pt idx="118">
                  <c:v>20.016616816218033</c:v>
                </c:pt>
                <c:pt idx="119">
                  <c:v>19.375040772392186</c:v>
                </c:pt>
                <c:pt idx="120">
                  <c:v>19.954589685371346</c:v>
                </c:pt>
                <c:pt idx="121">
                  <c:v>19.003531545289686</c:v>
                </c:pt>
                <c:pt idx="122">
                  <c:v>17.702454083382687</c:v>
                </c:pt>
                <c:pt idx="123">
                  <c:v>17.980234712785652</c:v>
                </c:pt>
                <c:pt idx="124">
                  <c:v>18.02500153195659</c:v>
                </c:pt>
              </c:numCache>
            </c:numRef>
          </c:val>
        </c:ser>
        <c:ser>
          <c:idx val="4"/>
          <c:order val="2"/>
          <c:tx>
            <c:v>Precios Ushuaia</c:v>
          </c:tx>
          <c:spPr>
            <a:ln w="38100">
              <a:solidFill>
                <a:srgbClr val="7030A0"/>
              </a:solidFill>
            </a:ln>
          </c:spPr>
          <c:marker>
            <c:symbol val="none"/>
          </c:marker>
          <c:val>
            <c:numRef>
              <c:f>datos!$CG$86:$CG$211</c:f>
              <c:numCache>
                <c:formatCode>General</c:formatCode>
                <c:ptCount val="126"/>
                <c:pt idx="38" formatCode="0.0">
                  <c:v>14.343234556564131</c:v>
                </c:pt>
                <c:pt idx="39" formatCode="0.0">
                  <c:v>13.567646649017695</c:v>
                </c:pt>
                <c:pt idx="40" formatCode="0.0">
                  <c:v>12.978415281704736</c:v>
                </c:pt>
                <c:pt idx="41" formatCode="0.0">
                  <c:v>14.08388219636217</c:v>
                </c:pt>
                <c:pt idx="42" formatCode="0.0">
                  <c:v>14.594870052658383</c:v>
                </c:pt>
                <c:pt idx="43" formatCode="0.0">
                  <c:v>14.046721421839248</c:v>
                </c:pt>
                <c:pt idx="44" formatCode="0.0">
                  <c:v>13.634394267622053</c:v>
                </c:pt>
                <c:pt idx="45" formatCode="0.0">
                  <c:v>13.171491024706894</c:v>
                </c:pt>
                <c:pt idx="46" formatCode="0.0">
                  <c:v>12.33562315996075</c:v>
                </c:pt>
                <c:pt idx="47" formatCode="0.0">
                  <c:v>11.206646700801869</c:v>
                </c:pt>
                <c:pt idx="48" formatCode="0.0">
                  <c:v>9.5566906293353568</c:v>
                </c:pt>
                <c:pt idx="49" formatCode="0.0">
                  <c:v>9.1537670912885005</c:v>
                </c:pt>
                <c:pt idx="50" formatCode="0.0">
                  <c:v>9.5632297522703311</c:v>
                </c:pt>
                <c:pt idx="51" formatCode="0.0">
                  <c:v>10.594117105787815</c:v>
                </c:pt>
                <c:pt idx="52" formatCode="0.0">
                  <c:v>10.700115973875368</c:v>
                </c:pt>
                <c:pt idx="53" formatCode="0.0">
                  <c:v>9.4705354472031189</c:v>
                </c:pt>
                <c:pt idx="54" formatCode="0.0">
                  <c:v>10.189439981026359</c:v>
                </c:pt>
                <c:pt idx="55" formatCode="0.0">
                  <c:v>11.720433281190035</c:v>
                </c:pt>
                <c:pt idx="56" formatCode="0.0">
                  <c:v>13.397465978413894</c:v>
                </c:pt>
                <c:pt idx="57" formatCode="0.0">
                  <c:v>14.456703052295827</c:v>
                </c:pt>
                <c:pt idx="58" formatCode="0.0">
                  <c:v>19.297632567484929</c:v>
                </c:pt>
                <c:pt idx="59" formatCode="0.0">
                  <c:v>22.792691049141389</c:v>
                </c:pt>
                <c:pt idx="60" formatCode="0.0">
                  <c:v>26.445448527930452</c:v>
                </c:pt>
                <c:pt idx="61" formatCode="0.0">
                  <c:v>28.27141471209271</c:v>
                </c:pt>
                <c:pt idx="62" formatCode="0.0">
                  <c:v>28.689032985621616</c:v>
                </c:pt>
                <c:pt idx="63" formatCode="0.0">
                  <c:v>29.040130903846674</c:v>
                </c:pt>
                <c:pt idx="64" formatCode="0.0">
                  <c:v>30.177547419497131</c:v>
                </c:pt>
                <c:pt idx="65" formatCode="0.0">
                  <c:v>32.954421248223845</c:v>
                </c:pt>
                <c:pt idx="66" formatCode="0.0">
                  <c:v>34.379035729659932</c:v>
                </c:pt>
                <c:pt idx="67" formatCode="0.0">
                  <c:v>32.949381802810947</c:v>
                </c:pt>
                <c:pt idx="68" formatCode="0.0">
                  <c:v>32.65828677839847</c:v>
                </c:pt>
                <c:pt idx="69" formatCode="0.0">
                  <c:v>32.650660939377644</c:v>
                </c:pt>
                <c:pt idx="70" formatCode="0.0">
                  <c:v>28.12194883811754</c:v>
                </c:pt>
                <c:pt idx="71" formatCode="0.0">
                  <c:v>27.04933496839919</c:v>
                </c:pt>
                <c:pt idx="72" formatCode="0.0">
                  <c:v>24.890750182083021</c:v>
                </c:pt>
                <c:pt idx="73" formatCode="0.0">
                  <c:v>23.059127107710097</c:v>
                </c:pt>
                <c:pt idx="74" formatCode="0.0">
                  <c:v>21.76751522586866</c:v>
                </c:pt>
                <c:pt idx="75" formatCode="0.0">
                  <c:v>20.991660935350762</c:v>
                </c:pt>
                <c:pt idx="76" formatCode="0.0">
                  <c:v>19.098648820365085</c:v>
                </c:pt>
                <c:pt idx="77" formatCode="0.0">
                  <c:v>16.222048668201232</c:v>
                </c:pt>
                <c:pt idx="78" formatCode="0.0">
                  <c:v>12.935970848516408</c:v>
                </c:pt>
                <c:pt idx="79" formatCode="0.0">
                  <c:v>11.565058421429146</c:v>
                </c:pt>
                <c:pt idx="80" formatCode="0.0">
                  <c:v>9.6118227369324085</c:v>
                </c:pt>
                <c:pt idx="81" formatCode="0.0">
                  <c:v>10.030647057689732</c:v>
                </c:pt>
                <c:pt idx="82" formatCode="0.0">
                  <c:v>10.48791175293872</c:v>
                </c:pt>
                <c:pt idx="83" formatCode="0.0">
                  <c:v>9.9287225748969874</c:v>
                </c:pt>
                <c:pt idx="84" formatCode="0.0">
                  <c:v>10.560941828254844</c:v>
                </c:pt>
                <c:pt idx="85" formatCode="0.0">
                  <c:v>10.545914678235714</c:v>
                </c:pt>
                <c:pt idx="86" formatCode="0.0">
                  <c:v>11.021553740419542</c:v>
                </c:pt>
                <c:pt idx="87" formatCode="0.0">
                  <c:v>10.833999467093003</c:v>
                </c:pt>
                <c:pt idx="88" formatCode="0.0">
                  <c:v>13.695853190127316</c:v>
                </c:pt>
                <c:pt idx="89" formatCode="0.0">
                  <c:v>16.748306778192337</c:v>
                </c:pt>
                <c:pt idx="90" formatCode="0.0">
                  <c:v>19.536582339071366</c:v>
                </c:pt>
                <c:pt idx="91" formatCode="0.0">
                  <c:v>20.935451695639774</c:v>
                </c:pt>
                <c:pt idx="92" formatCode="0.0">
                  <c:v>22.840219846676487</c:v>
                </c:pt>
                <c:pt idx="93" formatCode="0.0">
                  <c:v>23.925724796356285</c:v>
                </c:pt>
                <c:pt idx="94" formatCode="0.0">
                  <c:v>23.311032175742309</c:v>
                </c:pt>
                <c:pt idx="95" formatCode="0.0">
                  <c:v>24.149401414990805</c:v>
                </c:pt>
                <c:pt idx="96" formatCode="0.0">
                  <c:v>23.042181086917093</c:v>
                </c:pt>
                <c:pt idx="97" formatCode="0.0">
                  <c:v>23.746606926775012</c:v>
                </c:pt>
                <c:pt idx="98" formatCode="0.0">
                  <c:v>24.134634083101027</c:v>
                </c:pt>
                <c:pt idx="99" formatCode="0.0">
                  <c:v>26.638779369811193</c:v>
                </c:pt>
                <c:pt idx="100" formatCode="0.0">
                  <c:v>26.775939191091382</c:v>
                </c:pt>
                <c:pt idx="101" formatCode="0.0">
                  <c:v>25.913359588003626</c:v>
                </c:pt>
                <c:pt idx="102" formatCode="0.0">
                  <c:v>25.948062348910653</c:v>
                </c:pt>
                <c:pt idx="103" formatCode="0.0">
                  <c:v>28.937523932958236</c:v>
                </c:pt>
                <c:pt idx="104" formatCode="0.0">
                  <c:v>30.87370768295153</c:v>
                </c:pt>
                <c:pt idx="105" formatCode="0.0">
                  <c:v>30.654623072247446</c:v>
                </c:pt>
                <c:pt idx="106" formatCode="0.0">
                  <c:v>31.507558066365561</c:v>
                </c:pt>
                <c:pt idx="107" formatCode="0.0">
                  <c:v>31.655899353961225</c:v>
                </c:pt>
                <c:pt idx="108" formatCode="0.0">
                  <c:v>29.733676285400424</c:v>
                </c:pt>
                <c:pt idx="109" formatCode="0.0">
                  <c:v>28.7316982927216</c:v>
                </c:pt>
                <c:pt idx="110" formatCode="0.0">
                  <c:v>30.862521377005496</c:v>
                </c:pt>
                <c:pt idx="111" formatCode="0.0">
                  <c:v>27.355565398974878</c:v>
                </c:pt>
                <c:pt idx="112" formatCode="0.0">
                  <c:v>27.960226011004433</c:v>
                </c:pt>
                <c:pt idx="113" formatCode="0.0">
                  <c:v>24.884515446059098</c:v>
                </c:pt>
                <c:pt idx="114" formatCode="0.0">
                  <c:v>24.669406403447827</c:v>
                </c:pt>
                <c:pt idx="115" formatCode="0.0">
                  <c:v>22.525300984625204</c:v>
                </c:pt>
                <c:pt idx="116" formatCode="0.0">
                  <c:v>19.147194193662617</c:v>
                </c:pt>
                <c:pt idx="117" formatCode="0.0">
                  <c:v>18.877192223219996</c:v>
                </c:pt>
                <c:pt idx="118" formatCode="0.0">
                  <c:v>19.919187622946463</c:v>
                </c:pt>
                <c:pt idx="119" formatCode="0.0">
                  <c:v>19.157024793388452</c:v>
                </c:pt>
                <c:pt idx="120" formatCode="0.0">
                  <c:v>20.441755041769483</c:v>
                </c:pt>
                <c:pt idx="121" formatCode="0.0">
                  <c:v>22.547962923043755</c:v>
                </c:pt>
                <c:pt idx="122" formatCode="0.0">
                  <c:v>21.246583268490269</c:v>
                </c:pt>
                <c:pt idx="123" formatCode="0.0">
                  <c:v>21.5899831064295</c:v>
                </c:pt>
                <c:pt idx="124" formatCode="0.0">
                  <c:v>20.900098339792887</c:v>
                </c:pt>
                <c:pt idx="125" formatCode="0.0">
                  <c:v>23.022906351744467</c:v>
                </c:pt>
              </c:numCache>
            </c:numRef>
          </c:val>
        </c:ser>
        <c:ser>
          <c:idx val="5"/>
          <c:order val="3"/>
          <c:tx>
            <c:v>precios indec</c:v>
          </c:tx>
          <c:spPr>
            <a:ln w="38100">
              <a:solidFill>
                <a:schemeClr val="bg2">
                  <a:lumMod val="50000"/>
                </a:schemeClr>
              </a:solidFill>
            </a:ln>
          </c:spPr>
          <c:marker>
            <c:symbol val="none"/>
          </c:marker>
          <c:val>
            <c:numRef>
              <c:f>datos!$BU$86:$BU$211</c:f>
              <c:numCache>
                <c:formatCode>0.0</c:formatCode>
                <c:ptCount val="126"/>
                <c:pt idx="0">
                  <c:v>39.405329159364975</c:v>
                </c:pt>
                <c:pt idx="1">
                  <c:v>40.576126323876416</c:v>
                </c:pt>
                <c:pt idx="2">
                  <c:v>40.946523907008434</c:v>
                </c:pt>
                <c:pt idx="3">
                  <c:v>39.605386447311993</c:v>
                </c:pt>
                <c:pt idx="4">
                  <c:v>36.120742643137312</c:v>
                </c:pt>
                <c:pt idx="5">
                  <c:v>31.705752342206633</c:v>
                </c:pt>
                <c:pt idx="6">
                  <c:v>19.376878153881048</c:v>
                </c:pt>
                <c:pt idx="7">
                  <c:v>14.333412830908671</c:v>
                </c:pt>
                <c:pt idx="8">
                  <c:v>10.242453335788326</c:v>
                </c:pt>
                <c:pt idx="9">
                  <c:v>7.3102769254299149</c:v>
                </c:pt>
                <c:pt idx="10">
                  <c:v>4.8801484484213304</c:v>
                </c:pt>
                <c:pt idx="11">
                  <c:v>3.5233582416231992</c:v>
                </c:pt>
                <c:pt idx="12">
                  <c:v>3.9064918663924275</c:v>
                </c:pt>
                <c:pt idx="13">
                  <c:v>3.6351021652943007</c:v>
                </c:pt>
                <c:pt idx="14">
                  <c:v>3.6610311889295559</c:v>
                </c:pt>
                <c:pt idx="15">
                  <c:v>2.7413413930682973</c:v>
                </c:pt>
                <c:pt idx="16">
                  <c:v>2.2658425247660929</c:v>
                </c:pt>
                <c:pt idx="17">
                  <c:v>2.2755623934467262</c:v>
                </c:pt>
                <c:pt idx="18">
                  <c:v>3.0961314683322092</c:v>
                </c:pt>
                <c:pt idx="19">
                  <c:v>4.2492103224268485</c:v>
                </c:pt>
                <c:pt idx="20">
                  <c:v>4.9291290440436422</c:v>
                </c:pt>
                <c:pt idx="21">
                  <c:v>4.94667907827478</c:v>
                </c:pt>
                <c:pt idx="22">
                  <c:v>5.2815161037037361</c:v>
                </c:pt>
                <c:pt idx="23">
                  <c:v>5.9021296925491811</c:v>
                </c:pt>
                <c:pt idx="24">
                  <c:v>5.6982124498685005</c:v>
                </c:pt>
                <c:pt idx="25">
                  <c:v>5.4405353430277055</c:v>
                </c:pt>
                <c:pt idx="26">
                  <c:v>6.0967695519775988</c:v>
                </c:pt>
                <c:pt idx="27">
                  <c:v>7.2225105819912541</c:v>
                </c:pt>
                <c:pt idx="28">
                  <c:v>8.1280043468544481</c:v>
                </c:pt>
                <c:pt idx="29">
                  <c:v>9.1518015957717136</c:v>
                </c:pt>
                <c:pt idx="30">
                  <c:v>8.7539087019366182</c:v>
                </c:pt>
                <c:pt idx="31">
                  <c:v>8.6136642660420026</c:v>
                </c:pt>
                <c:pt idx="32">
                  <c:v>8.9915425381481278</c:v>
                </c:pt>
                <c:pt idx="33">
                  <c:v>9.5809484468412087</c:v>
                </c:pt>
                <c:pt idx="34">
                  <c:v>9.6829312994318517</c:v>
                </c:pt>
                <c:pt idx="35">
                  <c:v>10.264593554822676</c:v>
                </c:pt>
                <c:pt idx="36">
                  <c:v>10.688125436959862</c:v>
                </c:pt>
                <c:pt idx="37">
                  <c:v>12.020959650579455</c:v>
                </c:pt>
                <c:pt idx="38">
                  <c:v>12.328987027508775</c:v>
                </c:pt>
                <c:pt idx="39">
                  <c:v>12.096522364023389</c:v>
                </c:pt>
                <c:pt idx="40">
                  <c:v>11.486194412924853</c:v>
                </c:pt>
                <c:pt idx="41">
                  <c:v>11.112470950070708</c:v>
                </c:pt>
                <c:pt idx="42">
                  <c:v>11.645611847356863</c:v>
                </c:pt>
                <c:pt idx="43">
                  <c:v>11.498301855260973</c:v>
                </c:pt>
                <c:pt idx="44">
                  <c:v>11.021414591338972</c:v>
                </c:pt>
                <c:pt idx="45">
                  <c:v>10.595940140045014</c:v>
                </c:pt>
                <c:pt idx="46">
                  <c:v>10.734300609774913</c:v>
                </c:pt>
                <c:pt idx="47">
                  <c:v>10.44572067493395</c:v>
                </c:pt>
                <c:pt idx="48">
                  <c:v>10.527364187647347</c:v>
                </c:pt>
                <c:pt idx="49">
                  <c:v>9.9826971731241976</c:v>
                </c:pt>
                <c:pt idx="50">
                  <c:v>9.8390284047229493</c:v>
                </c:pt>
                <c:pt idx="51">
                  <c:v>9.6963452433666006</c:v>
                </c:pt>
                <c:pt idx="52">
                  <c:v>9.593122584241069</c:v>
                </c:pt>
                <c:pt idx="53">
                  <c:v>9.1177815716820376</c:v>
                </c:pt>
                <c:pt idx="54">
                  <c:v>8.8710796188199748</c:v>
                </c:pt>
                <c:pt idx="55">
                  <c:v>8.8163025416367891</c:v>
                </c:pt>
                <c:pt idx="56">
                  <c:v>8.7704112253371029</c:v>
                </c:pt>
                <c:pt idx="57">
                  <c:v>8.6399318302526673</c:v>
                </c:pt>
                <c:pt idx="58">
                  <c:v>8.6664716588663708</c:v>
                </c:pt>
                <c:pt idx="59">
                  <c:v>8.561038686134733</c:v>
                </c:pt>
                <c:pt idx="60">
                  <c:v>8.3746629374968702</c:v>
                </c:pt>
                <c:pt idx="61">
                  <c:v>8.5313559014878226</c:v>
                </c:pt>
                <c:pt idx="62">
                  <c:v>8.4736960761991096</c:v>
                </c:pt>
                <c:pt idx="63">
                  <c:v>8.2448675425084819</c:v>
                </c:pt>
                <c:pt idx="64">
                  <c:v>8.4229333221298663</c:v>
                </c:pt>
                <c:pt idx="65">
                  <c:v>8.8157425541603072</c:v>
                </c:pt>
                <c:pt idx="66">
                  <c:v>8.9089717032709466</c:v>
                </c:pt>
                <c:pt idx="67">
                  <c:v>9.0635781226444649</c:v>
                </c:pt>
                <c:pt idx="68">
                  <c:v>9.2748662408690166</c:v>
                </c:pt>
                <c:pt idx="69">
                  <c:v>9.1326761949582167</c:v>
                </c:pt>
                <c:pt idx="70">
                  <c:v>9.008445083457417</c:v>
                </c:pt>
                <c:pt idx="71">
                  <c:v>8.692772571738594</c:v>
                </c:pt>
                <c:pt idx="72">
                  <c:v>8.418796941834227</c:v>
                </c:pt>
                <c:pt idx="73">
                  <c:v>7.8667820195591895</c:v>
                </c:pt>
                <c:pt idx="74">
                  <c:v>7.2373584308664807</c:v>
                </c:pt>
                <c:pt idx="75">
                  <c:v>6.8117322842712333</c:v>
                </c:pt>
                <c:pt idx="76">
                  <c:v>6.7742669020166835</c:v>
                </c:pt>
                <c:pt idx="77">
                  <c:v>6.2552242824142512</c:v>
                </c:pt>
                <c:pt idx="78">
                  <c:v>5.7300000000000129</c:v>
                </c:pt>
                <c:pt idx="79">
                  <c:v>5.4892601431980914</c:v>
                </c:pt>
                <c:pt idx="80">
                  <c:v>5.2667984189723338</c:v>
                </c:pt>
                <c:pt idx="81">
                  <c:v>5.5331298611794866</c:v>
                </c:pt>
                <c:pt idx="82">
                  <c:v>5.9088682018618339</c:v>
                </c:pt>
                <c:pt idx="83">
                  <c:v>6.151896265964707</c:v>
                </c:pt>
                <c:pt idx="84">
                  <c:v>6.5430540724201505</c:v>
                </c:pt>
                <c:pt idx="85">
                  <c:v>7.0626934984520124</c:v>
                </c:pt>
                <c:pt idx="86">
                  <c:v>7.6945328319352058</c:v>
                </c:pt>
                <c:pt idx="87">
                  <c:v>8.2390178400153289</c:v>
                </c:pt>
                <c:pt idx="88">
                  <c:v>9.1204278483430592</c:v>
                </c:pt>
                <c:pt idx="89">
                  <c:v>9.6602770924274051</c:v>
                </c:pt>
                <c:pt idx="90">
                  <c:v>10.205239761657037</c:v>
                </c:pt>
                <c:pt idx="91">
                  <c:v>10.661764705882359</c:v>
                </c:pt>
                <c:pt idx="92">
                  <c:v>11.001595794611841</c:v>
                </c:pt>
                <c:pt idx="93">
                  <c:v>11.204403395839169</c:v>
                </c:pt>
                <c:pt idx="94">
                  <c:v>11.102886750555152</c:v>
                </c:pt>
                <c:pt idx="95">
                  <c:v>11.085598824393839</c:v>
                </c:pt>
                <c:pt idx="96">
                  <c:v>11.134396355353068</c:v>
                </c:pt>
                <c:pt idx="97">
                  <c:v>11.024760527742639</c:v>
                </c:pt>
                <c:pt idx="98">
                  <c:v>10.923090697466208</c:v>
                </c:pt>
                <c:pt idx="99">
                  <c:v>10.580416482055831</c:v>
                </c:pt>
                <c:pt idx="100">
                  <c:v>10.021004726063353</c:v>
                </c:pt>
                <c:pt idx="101">
                  <c:v>9.7005884389062071</c:v>
                </c:pt>
                <c:pt idx="102">
                  <c:v>9.7064881565396508</c:v>
                </c:pt>
                <c:pt idx="103">
                  <c:v>9.6941817872050429</c:v>
                </c:pt>
                <c:pt idx="104">
                  <c:v>9.6744186046511604</c:v>
                </c:pt>
                <c:pt idx="105">
                  <c:v>9.6644295302013568</c:v>
                </c:pt>
                <c:pt idx="106">
                  <c:v>9.7684876748834171</c:v>
                </c:pt>
                <c:pt idx="107">
                  <c:v>9.8883836295990069</c:v>
                </c:pt>
                <c:pt idx="108">
                  <c:v>9.6581126506517929</c:v>
                </c:pt>
                <c:pt idx="109">
                  <c:v>9.5067556568451792</c:v>
                </c:pt>
                <c:pt idx="110">
                  <c:v>9.5084349019291228</c:v>
                </c:pt>
                <c:pt idx="111">
                  <c:v>9.7123166920426218</c:v>
                </c:pt>
                <c:pt idx="112">
                  <c:v>9.7128311192427041</c:v>
                </c:pt>
                <c:pt idx="113">
                  <c:v>9.813047250926898</c:v>
                </c:pt>
                <c:pt idx="114">
                  <c:v>9.8099037784557641</c:v>
                </c:pt>
                <c:pt idx="115">
                  <c:v>9.8936087598043052</c:v>
                </c:pt>
                <c:pt idx="116">
                  <c:v>9.9005320379366282</c:v>
                </c:pt>
                <c:pt idx="117">
                  <c:v>9.8990208078335371</c:v>
                </c:pt>
                <c:pt idx="118">
                  <c:v>9.9613079432516489</c:v>
                </c:pt>
                <c:pt idx="119">
                  <c:v>10.014295387856448</c:v>
                </c:pt>
                <c:pt idx="120">
                  <c:v>10.242990654205597</c:v>
                </c:pt>
                <c:pt idx="121">
                  <c:v>10.621376542292268</c:v>
                </c:pt>
                <c:pt idx="122">
                  <c:v>10.842485442618122</c:v>
                </c:pt>
                <c:pt idx="123">
                  <c:v>11.08757577970932</c:v>
                </c:pt>
                <c:pt idx="124">
                  <c:v>10.817865429234351</c:v>
                </c:pt>
                <c:pt idx="125">
                  <c:v>10.588319804611718</c:v>
                </c:pt>
              </c:numCache>
            </c:numRef>
          </c:val>
        </c:ser>
        <c:marker val="1"/>
        <c:axId val="118507392"/>
        <c:axId val="118508928"/>
      </c:lineChart>
      <c:dateAx>
        <c:axId val="118507392"/>
        <c:scaling>
          <c:orientation val="minMax"/>
        </c:scaling>
        <c:axPos val="b"/>
        <c:numFmt formatCode="mmm\-yy" sourceLinked="0"/>
        <c:minorTickMark val="in"/>
        <c:tickLblPos val="low"/>
        <c:txPr>
          <a:bodyPr rot="-5400000"/>
          <a:lstStyle/>
          <a:p>
            <a:pPr>
              <a:defRPr/>
            </a:pPr>
            <a:endParaRPr lang="es-AR"/>
          </a:p>
        </c:txPr>
        <c:crossAx val="118508928"/>
        <c:crosses val="autoZero"/>
        <c:lblOffset val="100"/>
        <c:baseTimeUnit val="months"/>
        <c:majorUnit val="12"/>
        <c:majorTimeUnit val="months"/>
        <c:minorUnit val="6"/>
        <c:minorTimeUnit val="months"/>
      </c:dateAx>
      <c:valAx>
        <c:axId val="118508928"/>
        <c:scaling>
          <c:orientation val="minMax"/>
        </c:scaling>
        <c:axPos val="l"/>
        <c:majorGridlines/>
        <c:numFmt formatCode="General" sourceLinked="1"/>
        <c:tickLblPos val="nextTo"/>
        <c:crossAx val="118507392"/>
        <c:crossesAt val="37530"/>
        <c:crossBetween val="between"/>
      </c:valAx>
    </c:plotArea>
    <c:legend>
      <c:legendPos val="t"/>
      <c:layout>
        <c:manualLayout>
          <c:xMode val="edge"/>
          <c:yMode val="edge"/>
          <c:x val="0.22047061825605116"/>
          <c:y val="0"/>
          <c:w val="0.54362666472246468"/>
          <c:h val="0.17024689043264563"/>
        </c:manualLayout>
      </c:layout>
    </c:legend>
    <c:plotVisOnly val="1"/>
    <c:dispBlanksAs val="gap"/>
  </c:chart>
  <c:txPr>
    <a:bodyPr/>
    <a:lstStyle/>
    <a:p>
      <a:pPr>
        <a:defRPr sz="2000" b="1"/>
      </a:pPr>
      <a:endParaRPr lang="es-AR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544C4-C753-432A-BA72-F834E8BD7AB8}" type="datetimeFigureOut">
              <a:rPr lang="es-AR" smtClean="0"/>
              <a:pPr/>
              <a:t>02/12/2017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D71D5-0E10-4315-9DF4-631C90E5B32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039336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573AD-78C3-456E-A9F0-F7A60A8DADE9}" type="datetimeFigureOut">
              <a:rPr lang="es-AR" smtClean="0"/>
              <a:pPr/>
              <a:t>02/12/2017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21FA1-4641-44CA-8FF0-09D46FBE75C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496647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21FA1-4641-44CA-8FF0-09D46FBE75C4}" type="slidenum">
              <a:rPr lang="es-AR" smtClean="0"/>
              <a:pPr/>
              <a:t>2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082182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September 3, 2002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IMF/STI_QNA L:3</a:t>
            </a:r>
            <a:fld id="{9F0273B2-87B4-4219-B7EF-B1E23AD48E5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September 3, 2002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IMF/STI_QNA L:3</a:t>
            </a:r>
            <a:fld id="{9F0273B2-87B4-4219-B7EF-B1E23AD48E5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September 3, 2002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IMF/STI_QNA L:3</a:t>
            </a:r>
            <a:fld id="{9F0273B2-87B4-4219-B7EF-B1E23AD48E5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L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21FA1-4641-44CA-8FF0-09D46FBE75C4}" type="slidenum">
              <a:rPr lang="es-AR" smtClean="0"/>
              <a:pPr/>
              <a:t>13</a:t>
            </a:fld>
            <a:endParaRPr lang="es-A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DF885-F1A2-4142-BF49-2830877C5C7F}" type="datetime1">
              <a:rPr lang="es-ES" smtClean="0"/>
              <a:pPr/>
              <a:t>02/12/2017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E825-6EC7-4E04-B75B-A840BFB23C23}" type="datetime1">
              <a:rPr lang="es-ES" smtClean="0"/>
              <a:pPr/>
              <a:t>02/12/2017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DE04-4B38-4023-B7CD-1155B779BCE0}" type="datetime1">
              <a:rPr lang="es-ES" smtClean="0"/>
              <a:pPr/>
              <a:t>02/12/2017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4B5D0D9-AAE5-44C3-B30C-7D2DE840E20C}" type="datetime1">
              <a:rPr lang="es-ES" smtClean="0"/>
              <a:pPr/>
              <a:t>02/12/2017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C9BE2A2-7775-476A-95AB-95E0994B30BF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3217925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8669337" cy="822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905000"/>
            <a:ext cx="41148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1148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52900"/>
            <a:ext cx="41148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14353-1257-456B-BEC7-60790528CC6A}" type="datetime1">
              <a:rPr lang="es-ES" smtClean="0"/>
              <a:pPr>
                <a:defRPr/>
              </a:pPr>
              <a:t>02/12/2017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8078FF30-B390-4730-AB82-0125ADE765EB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8669337" cy="822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41148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1148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52900"/>
            <a:ext cx="41148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09DA5-C625-4BB1-9766-CB9F140E5633}" type="datetime1">
              <a:rPr lang="es-ES" smtClean="0"/>
              <a:pPr>
                <a:defRPr/>
              </a:pPr>
              <a:t>02/12/2017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ESAF/FMI/CEPAL/06-XIII:  </a:t>
            </a:r>
            <a:fld id="{5EF4A60D-0823-48E1-95B9-EA2E374122F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8669337" cy="822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905000"/>
            <a:ext cx="8382000" cy="4343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69CC6-39B2-4DF4-9B0A-8E2B6C65660D}" type="datetime1">
              <a:rPr lang="es-ES" smtClean="0"/>
              <a:pPr>
                <a:defRPr/>
              </a:pPr>
              <a:t>02/12/2017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ESAF/FMI/CEPAL/06-XIII:  </a:t>
            </a:r>
            <a:fld id="{6CCB32C4-8691-4A6F-B074-6A8484464BB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FB1E-3418-449F-958E-E8FFAFF5F1DD}" type="datetime1">
              <a:rPr lang="es-ES" smtClean="0"/>
              <a:pPr/>
              <a:t>02/12/2017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75FF-3F71-45F6-92B6-82C614ECF700}" type="datetime1">
              <a:rPr lang="es-ES" smtClean="0"/>
              <a:pPr/>
              <a:t>02/12/2017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60B3-9313-40ED-8A0B-A7C52A5C5574}" type="datetime1">
              <a:rPr lang="es-ES" smtClean="0"/>
              <a:pPr/>
              <a:t>02/12/2017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1191-8052-4CAB-A11E-7683DB0F7AF8}" type="datetime1">
              <a:rPr lang="es-ES" smtClean="0"/>
              <a:pPr/>
              <a:t>02/12/2017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2F77-6E37-4C29-9595-87220B92DB1F}" type="datetime1">
              <a:rPr lang="es-ES" smtClean="0"/>
              <a:pPr/>
              <a:t>02/12/2017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7573-EE14-405D-A842-3E525146B4F9}" type="datetime1">
              <a:rPr lang="es-ES" smtClean="0"/>
              <a:pPr/>
              <a:t>02/12/2017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5B28-1071-44E8-AD6E-DD03F9E91226}" type="datetime1">
              <a:rPr lang="es-ES" smtClean="0"/>
              <a:pPr/>
              <a:t>02/12/2017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0EDC-5CCD-4EB8-B829-2B967E66852D}" type="datetime1">
              <a:rPr lang="es-ES" smtClean="0"/>
              <a:pPr/>
              <a:t>02/12/2017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98A491-5AC6-4272-9401-C31D8F3B9E13}" type="datetime1">
              <a:rPr lang="es-ES" smtClean="0"/>
              <a:pPr/>
              <a:t>02/12/2017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0816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Índices de Precios</a:t>
            </a:r>
            <a:r>
              <a:rPr lang="es-ES" sz="4900" dirty="0" smtClean="0"/>
              <a:t/>
            </a:r>
            <a:br>
              <a:rPr lang="es-ES" sz="4900" dirty="0" smtClean="0"/>
            </a:br>
            <a:r>
              <a:rPr lang="es-ES" sz="4900" dirty="0" smtClean="0"/>
              <a:t>¿</a:t>
            </a:r>
            <a:r>
              <a:rPr lang="es-ES" sz="4900" dirty="0" smtClean="0"/>
              <a:t>Cómo </a:t>
            </a:r>
            <a:r>
              <a:rPr lang="es-ES" sz="4900" dirty="0" smtClean="0"/>
              <a:t>medir la </a:t>
            </a:r>
            <a:r>
              <a:rPr lang="es-ES" sz="4900" dirty="0" smtClean="0"/>
              <a:t>inflación?</a:t>
            </a:r>
            <a:endParaRPr lang="es-AR" sz="4900" dirty="0"/>
          </a:p>
        </p:txBody>
      </p:sp>
      <p:sp>
        <p:nvSpPr>
          <p:cNvPr id="8" name="7 Subtítulo"/>
          <p:cNvSpPr>
            <a:spLocks noGrp="1"/>
          </p:cNvSpPr>
          <p:nvPr>
            <p:ph idx="1"/>
          </p:nvPr>
        </p:nvSpPr>
        <p:spPr>
          <a:xfrm>
            <a:off x="395536" y="3429000"/>
            <a:ext cx="8229600" cy="187220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s-ES" dirty="0" smtClean="0"/>
          </a:p>
          <a:p>
            <a:pPr algn="r">
              <a:buNone/>
            </a:pPr>
            <a:r>
              <a:rPr lang="es-ES" dirty="0" smtClean="0"/>
              <a:t>Principios de Economía</a:t>
            </a:r>
          </a:p>
          <a:p>
            <a:pPr algn="r">
              <a:buNone/>
            </a:pPr>
            <a:r>
              <a:rPr lang="es-ES" dirty="0" smtClean="0"/>
              <a:t>Facultad de Ciencias Empresariales</a:t>
            </a:r>
          </a:p>
          <a:p>
            <a:pPr algn="r">
              <a:buNone/>
            </a:pPr>
            <a:r>
              <a:rPr lang="es-ES" dirty="0" smtClean="0"/>
              <a:t>Universidad Abierta Interamericana</a:t>
            </a:r>
          </a:p>
          <a:p>
            <a:pPr algn="r">
              <a:buNone/>
            </a:pPr>
            <a:r>
              <a:rPr lang="es-ES" dirty="0" smtClean="0"/>
              <a:t>Segundo Cuatrimestre</a:t>
            </a:r>
          </a:p>
          <a:p>
            <a:pPr algn="r">
              <a:buNone/>
            </a:pPr>
            <a:r>
              <a:rPr lang="es-ES" dirty="0" smtClean="0"/>
              <a:t>2017</a:t>
            </a:r>
          </a:p>
          <a:p>
            <a:pPr algn="r">
              <a:buNone/>
            </a:pPr>
            <a:r>
              <a:rPr lang="es-ES" dirty="0" smtClean="0"/>
              <a:t>Carlos María </a:t>
            </a:r>
            <a:r>
              <a:rPr lang="es-ES" dirty="0" err="1" smtClean="0"/>
              <a:t>Alasino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pPr>
              <a:buNone/>
            </a:pPr>
            <a:endParaRPr lang="es-ES" dirty="0" smtClean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4"/>
          <p:cNvSpPr txBox="1">
            <a:spLocks noGrp="1"/>
          </p:cNvSpPr>
          <p:nvPr/>
        </p:nvSpPr>
        <p:spPr bwMode="auto">
          <a:xfrm>
            <a:off x="685800" y="63246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400"/>
              <a:t>  </a:t>
            </a: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s-ES" sz="3400" b="1" dirty="0" smtClean="0"/>
              <a:t>¿Y si se obtiene un promedio entre PL y PP?</a:t>
            </a:r>
          </a:p>
        </p:txBody>
      </p:sp>
      <p:graphicFrame>
        <p:nvGraphicFramePr>
          <p:cNvPr id="409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144588" y="3657600"/>
          <a:ext cx="2479675" cy="596900"/>
        </p:xfrm>
        <a:graphic>
          <a:graphicData uri="http://schemas.openxmlformats.org/presentationml/2006/ole">
            <p:oleObj spid="_x0000_s44040" name="Equation" r:id="rId4" imgW="33725880" imgH="8117280" progId="">
              <p:embed/>
            </p:oleObj>
          </a:graphicData>
        </a:graphic>
      </p:graphicFrame>
      <p:sp>
        <p:nvSpPr>
          <p:cNvPr id="410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68325" y="1905000"/>
            <a:ext cx="8575675" cy="4343400"/>
          </a:xfrm>
        </p:spPr>
        <p:txBody>
          <a:bodyPr/>
          <a:lstStyle/>
          <a:p>
            <a:pPr eaLnBrk="1" hangingPunct="1"/>
            <a:r>
              <a:rPr lang="es-MX" sz="2400" dirty="0" smtClean="0"/>
              <a:t>Aritmético (</a:t>
            </a:r>
            <a:r>
              <a:rPr lang="es-MX" sz="2400" dirty="0" err="1" smtClean="0"/>
              <a:t>Drobisch</a:t>
            </a:r>
            <a:r>
              <a:rPr lang="es-MX" sz="2400" dirty="0" smtClean="0"/>
              <a:t>, 1871): </a:t>
            </a:r>
          </a:p>
          <a:p>
            <a:pPr lvl="1" eaLnBrk="1" hangingPunct="1">
              <a:buFontTx/>
              <a:buNone/>
            </a:pPr>
            <a:r>
              <a:rPr lang="es-MX" sz="2000" i="1" dirty="0" smtClean="0"/>
              <a:t>	PD</a:t>
            </a:r>
            <a:r>
              <a:rPr lang="es-MX" sz="2000" i="1" baseline="-25000" dirty="0" smtClean="0"/>
              <a:t> </a:t>
            </a:r>
            <a:r>
              <a:rPr lang="es-MX" sz="2000" i="1" dirty="0" smtClean="0"/>
              <a:t>= (PL + PP) / 2</a:t>
            </a:r>
            <a:endParaRPr lang="es-ES" sz="2000" dirty="0" smtClean="0"/>
          </a:p>
          <a:p>
            <a:pPr eaLnBrk="1" hangingPunct="1"/>
            <a:endParaRPr lang="es-ES" sz="2400" dirty="0" smtClean="0"/>
          </a:p>
          <a:p>
            <a:pPr eaLnBrk="1" hangingPunct="1"/>
            <a:r>
              <a:rPr lang="es-ES" sz="2400" dirty="0" smtClean="0"/>
              <a:t>Geométrico (Fisher, 1922):						</a:t>
            </a:r>
            <a:endParaRPr lang="es-MX" sz="2400" dirty="0" smtClean="0"/>
          </a:p>
          <a:p>
            <a:pPr eaLnBrk="1" hangingPunct="1"/>
            <a:endParaRPr lang="es-MX" sz="2400" dirty="0" smtClean="0"/>
          </a:p>
          <a:p>
            <a:pPr eaLnBrk="1" hangingPunct="1"/>
            <a:r>
              <a:rPr lang="es-MX" sz="2400" dirty="0" smtClean="0"/>
              <a:t>Armónico	: </a:t>
            </a:r>
          </a:p>
          <a:p>
            <a:pPr lvl="1" eaLnBrk="1" hangingPunct="1">
              <a:buFontTx/>
              <a:buNone/>
            </a:pPr>
            <a:r>
              <a:rPr lang="es-MX" sz="2000" dirty="0" smtClean="0"/>
              <a:t>	</a:t>
            </a:r>
            <a:r>
              <a:rPr lang="es-MX" sz="2000" i="1" dirty="0" smtClean="0"/>
              <a:t>PA</a:t>
            </a:r>
            <a:r>
              <a:rPr lang="es-MX" sz="2000" i="1" baseline="-25000" dirty="0" smtClean="0"/>
              <a:t> </a:t>
            </a:r>
            <a:r>
              <a:rPr lang="es-MX" sz="2000" i="1" dirty="0" smtClean="0"/>
              <a:t>= 2 / ((1/ PL) +(1/ PP))</a:t>
            </a:r>
          </a:p>
          <a:p>
            <a:pPr lvl="1" eaLnBrk="1" hangingPunct="1"/>
            <a:endParaRPr lang="es-MX" sz="2000" dirty="0" smtClean="0"/>
          </a:p>
          <a:p>
            <a:pPr eaLnBrk="1" hangingPunct="1"/>
            <a:r>
              <a:rPr lang="es-MX" sz="2400" dirty="0" smtClean="0"/>
              <a:t>¿Cuál de los tres?</a:t>
            </a:r>
            <a:endParaRPr lang="es-ES" sz="2400" dirty="0" smtClean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44408" y="6370637"/>
            <a:ext cx="7620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10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86782032"/>
              </p:ext>
            </p:extLst>
          </p:nvPr>
        </p:nvGraphicFramePr>
        <p:xfrm>
          <a:off x="755576" y="1052736"/>
          <a:ext cx="7200800" cy="5328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648"/>
                <a:gridCol w="2727576"/>
                <a:gridCol w="2727576"/>
              </a:tblGrid>
              <a:tr h="305879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Tipo de Índice</a:t>
                      </a:r>
                      <a:endParaRPr lang="es-AR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Expresión</a:t>
                      </a:r>
                      <a:endParaRPr lang="es-AR" dirty="0"/>
                    </a:p>
                  </a:txBody>
                  <a:tcPr marR="72000" marT="0" marB="0"/>
                </a:tc>
              </a:tr>
              <a:tr h="584165">
                <a:tc>
                  <a:txBody>
                    <a:bodyPr/>
                    <a:lstStyle/>
                    <a:p>
                      <a:pPr algn="ctr"/>
                      <a:r>
                        <a:rPr lang="es-AR" sz="1800" dirty="0" smtClean="0"/>
                        <a:t>Simple</a:t>
                      </a:r>
                      <a:endParaRPr lang="es-AR" sz="1800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pPr algn="ctr"/>
                      <a:endParaRPr lang="es-AR" sz="1800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marR="72000" marT="0" marB="0"/>
                </a:tc>
              </a:tr>
              <a:tr h="821580">
                <a:tc>
                  <a:txBody>
                    <a:bodyPr/>
                    <a:lstStyle/>
                    <a:p>
                      <a:pPr algn="ctr"/>
                      <a:r>
                        <a:rPr lang="es-AR" sz="1800" dirty="0" smtClean="0"/>
                        <a:t>Complejo</a:t>
                      </a:r>
                      <a:r>
                        <a:rPr lang="es-AR" sz="1800" baseline="0" dirty="0" smtClean="0"/>
                        <a:t> No Ponderado</a:t>
                      </a:r>
                      <a:endParaRPr lang="es-AR" sz="1800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dirty="0" err="1" smtClean="0"/>
                        <a:t>Sauerbeck</a:t>
                      </a:r>
                      <a:r>
                        <a:rPr lang="es-AR" sz="1800" dirty="0" smtClean="0"/>
                        <a:t> (media aritmética</a:t>
                      </a:r>
                      <a:r>
                        <a:rPr lang="es-AR" sz="1800" baseline="0" dirty="0" smtClean="0"/>
                        <a:t> simple</a:t>
                      </a:r>
                      <a:endParaRPr lang="es-AR" sz="1800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marR="72000" marT="0" marB="0"/>
                </a:tc>
              </a:tr>
              <a:tr h="701940">
                <a:tc>
                  <a:txBody>
                    <a:bodyPr/>
                    <a:lstStyle/>
                    <a:p>
                      <a:pPr algn="ctr"/>
                      <a:r>
                        <a:rPr lang="es-AR" sz="1800" dirty="0" smtClean="0"/>
                        <a:t>Complejo</a:t>
                      </a:r>
                      <a:r>
                        <a:rPr lang="es-AR" sz="1800" baseline="0" dirty="0" smtClean="0"/>
                        <a:t> No Ponderado</a:t>
                      </a:r>
                      <a:endParaRPr lang="es-AR" sz="1800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dirty="0" err="1" smtClean="0"/>
                        <a:t>Bradstreet-Dutöt</a:t>
                      </a:r>
                      <a:r>
                        <a:rPr lang="es-AR" sz="1800" baseline="0" dirty="0" smtClean="0"/>
                        <a:t> (media agregativa simple)</a:t>
                      </a:r>
                      <a:endParaRPr lang="es-AR" sz="1800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marR="72000" marT="0" marB="0"/>
                </a:tc>
              </a:tr>
              <a:tr h="1060300">
                <a:tc>
                  <a:txBody>
                    <a:bodyPr/>
                    <a:lstStyle/>
                    <a:p>
                      <a:pPr algn="ctr"/>
                      <a:r>
                        <a:rPr lang="es-AR" sz="1800" dirty="0" smtClean="0"/>
                        <a:t>Complejo Ponderado</a:t>
                      </a:r>
                      <a:endParaRPr lang="es-AR" sz="1800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dirty="0" err="1" smtClean="0"/>
                        <a:t>Laspeyres</a:t>
                      </a:r>
                      <a:r>
                        <a:rPr lang="es-AR" sz="1800" dirty="0" smtClean="0"/>
                        <a:t> (media agregativa ponderada</a:t>
                      </a:r>
                      <a:endParaRPr lang="es-AR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marR="72000" marT="0" marB="0"/>
                </a:tc>
              </a:tr>
              <a:tr h="933144">
                <a:tc>
                  <a:txBody>
                    <a:bodyPr/>
                    <a:lstStyle/>
                    <a:p>
                      <a:pPr algn="ctr"/>
                      <a:r>
                        <a:rPr lang="es-AR" sz="1800" dirty="0" smtClean="0"/>
                        <a:t>Complejo Ponderado</a:t>
                      </a:r>
                      <a:endParaRPr lang="es-AR" sz="1800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dirty="0" err="1" smtClean="0"/>
                        <a:t>Paasche</a:t>
                      </a:r>
                      <a:r>
                        <a:rPr lang="es-AR" sz="1800" dirty="0" smtClean="0"/>
                        <a:t> (media agregativa</a:t>
                      </a:r>
                      <a:r>
                        <a:rPr lang="es-AR" sz="1800" baseline="0" dirty="0" smtClean="0"/>
                        <a:t> ponderada)</a:t>
                      </a:r>
                      <a:endParaRPr lang="es-AR" sz="1800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marR="72000" marT="0" marB="0"/>
                </a:tc>
              </a:tr>
              <a:tr h="921582">
                <a:tc>
                  <a:txBody>
                    <a:bodyPr/>
                    <a:lstStyle/>
                    <a:p>
                      <a:pPr algn="ctr"/>
                      <a:r>
                        <a:rPr lang="es-AR" sz="1800" dirty="0" smtClean="0"/>
                        <a:t>Complejo Ponderado</a:t>
                      </a:r>
                      <a:endParaRPr lang="es-AR" sz="1800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dirty="0" smtClean="0"/>
                        <a:t>Fisher(</a:t>
                      </a:r>
                      <a:r>
                        <a:rPr lang="es-AR" sz="1800" baseline="0" dirty="0" smtClean="0"/>
                        <a:t>  Media geométrica de </a:t>
                      </a:r>
                      <a:r>
                        <a:rPr lang="es-AR" sz="1800" baseline="0" dirty="0" err="1" smtClean="0"/>
                        <a:t>Laspeyres</a:t>
                      </a:r>
                      <a:r>
                        <a:rPr lang="es-AR" sz="1800" baseline="0" dirty="0" smtClean="0"/>
                        <a:t> y </a:t>
                      </a:r>
                      <a:r>
                        <a:rPr lang="es-AR" sz="1800" baseline="0" dirty="0" err="1" smtClean="0"/>
                        <a:t>Paasche</a:t>
                      </a:r>
                      <a:endParaRPr lang="es-AR" sz="1800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marR="72000" marT="0" marB="0"/>
                </a:tc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897410"/>
            <a:ext cx="1224136" cy="907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340768"/>
            <a:ext cx="1257316" cy="556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653136"/>
            <a:ext cx="180844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573016"/>
            <a:ext cx="180844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661248"/>
            <a:ext cx="15811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780928"/>
            <a:ext cx="18002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Título"/>
          <p:cNvSpPr>
            <a:spLocks noGrp="1"/>
          </p:cNvSpPr>
          <p:nvPr>
            <p:ph type="title"/>
          </p:nvPr>
        </p:nvSpPr>
        <p:spPr>
          <a:xfrm>
            <a:off x="474663" y="0"/>
            <a:ext cx="8669337" cy="822325"/>
          </a:xfrm>
        </p:spPr>
        <p:txBody>
          <a:bodyPr>
            <a:normAutofit/>
          </a:bodyPr>
          <a:lstStyle/>
          <a:p>
            <a:pPr algn="ctr"/>
            <a:r>
              <a:rPr lang="es-ES" sz="4400" dirty="0" smtClean="0"/>
              <a:t>Índices Usuales</a:t>
            </a:r>
            <a:endParaRPr lang="es-AR" sz="4400" dirty="0"/>
          </a:p>
        </p:txBody>
      </p:sp>
    </p:spTree>
    <p:extLst>
      <p:ext uri="{BB962C8B-B14F-4D97-AF65-F5344CB8AC3E}">
        <p14:creationId xmlns="" xmlns:p14="http://schemas.microsoft.com/office/powerpoint/2010/main" val="34735867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86782032"/>
              </p:ext>
            </p:extLst>
          </p:nvPr>
        </p:nvGraphicFramePr>
        <p:xfrm>
          <a:off x="467544" y="565917"/>
          <a:ext cx="7848872" cy="5898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800200"/>
                <a:gridCol w="1800200"/>
                <a:gridCol w="3096344"/>
              </a:tblGrid>
              <a:tr h="301752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Tipo de Índice</a:t>
                      </a:r>
                      <a:endParaRPr lang="es-AR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Fórmula</a:t>
                      </a:r>
                      <a:endParaRPr lang="es-AR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Característica</a:t>
                      </a:r>
                      <a:endParaRPr lang="es-AR" dirty="0"/>
                    </a:p>
                  </a:txBody>
                  <a:tcPr marL="72000" marR="0" marT="0" marB="0" anchor="ctr"/>
                </a:tc>
              </a:tr>
              <a:tr h="384823"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/>
                        <a:t>Simple</a:t>
                      </a:r>
                      <a:endParaRPr lang="es-AR" sz="1600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pPr algn="ctr"/>
                      <a:endParaRPr lang="es-AR" sz="1600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marL="72000" marR="0" marT="0" marB="0" anchor="ctr"/>
                </a:tc>
              </a:tr>
              <a:tr h="681860"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/>
                        <a:t>Complejo</a:t>
                      </a:r>
                      <a:r>
                        <a:rPr lang="es-AR" sz="1600" baseline="0" dirty="0" smtClean="0"/>
                        <a:t> No Ponderado</a:t>
                      </a:r>
                      <a:endParaRPr lang="es-AR" sz="1600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err="1" smtClean="0"/>
                        <a:t>Sauerbeck</a:t>
                      </a:r>
                      <a:r>
                        <a:rPr lang="es-AR" sz="1600" dirty="0" smtClean="0"/>
                        <a:t> (media aritmética</a:t>
                      </a:r>
                      <a:r>
                        <a:rPr lang="es-AR" sz="1600" baseline="0" dirty="0" smtClean="0"/>
                        <a:t> simple</a:t>
                      </a:r>
                      <a:endParaRPr lang="es-AR" sz="1600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Cálculo</a:t>
                      </a:r>
                      <a:r>
                        <a:rPr lang="es-ES" sz="1400" baseline="0" dirty="0" smtClean="0"/>
                        <a:t> simple. Se usa en varias provincias. </a:t>
                      </a:r>
                      <a:r>
                        <a:rPr lang="es-ES" sz="1400" baseline="0" dirty="0" err="1" smtClean="0"/>
                        <a:t>Autoponderado</a:t>
                      </a:r>
                      <a:endParaRPr lang="es-AR" sz="1400" dirty="0"/>
                    </a:p>
                  </a:txBody>
                  <a:tcPr marL="72000" marR="0" marT="0" marB="0" anchor="ctr"/>
                </a:tc>
              </a:tr>
              <a:tr h="692470"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/>
                        <a:t>Complejo</a:t>
                      </a:r>
                      <a:r>
                        <a:rPr lang="es-AR" sz="1600" baseline="0" dirty="0" smtClean="0"/>
                        <a:t> No Ponderado</a:t>
                      </a:r>
                      <a:endParaRPr lang="es-AR" sz="1600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err="1" smtClean="0"/>
                        <a:t>Bradstreet-Dutöt</a:t>
                      </a:r>
                      <a:r>
                        <a:rPr lang="es-AR" sz="1600" baseline="0" dirty="0" smtClean="0"/>
                        <a:t> (media agregativa simple)</a:t>
                      </a:r>
                      <a:endParaRPr lang="es-AR" sz="1600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Incluye valores muy heterogéneos</a:t>
                      </a:r>
                      <a:endParaRPr lang="es-AR" sz="1400" dirty="0"/>
                    </a:p>
                  </a:txBody>
                  <a:tcPr marL="72000" marR="0" marT="0" marB="0" anchor="ctr"/>
                </a:tc>
              </a:tr>
              <a:tr h="1577564"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/>
                        <a:t>Complejo Ponderado</a:t>
                      </a:r>
                      <a:endParaRPr lang="es-AR" sz="1600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err="1" smtClean="0"/>
                        <a:t>Laspeyres</a:t>
                      </a:r>
                      <a:r>
                        <a:rPr lang="es-AR" sz="1600" dirty="0" smtClean="0"/>
                        <a:t> (media agregativa ponderada</a:t>
                      </a:r>
                      <a:endParaRPr lang="es-AR" sz="16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400" dirty="0" smtClean="0"/>
                        <a:t>Requiere</a:t>
                      </a:r>
                      <a:r>
                        <a:rPr lang="es-ES" sz="1400" baseline="0" dirty="0" smtClean="0"/>
                        <a:t> poca información. Posibilidad de comparar un año con otro. No tiene en cuenta efecto sustitución ni cambios en patrones de consumo. Es aplicable a bienes con demanda inelástica pues solo requiere las cantidades del período base</a:t>
                      </a:r>
                    </a:p>
                    <a:p>
                      <a:pPr algn="ctr"/>
                      <a:endParaRPr lang="es-AR" sz="1400" dirty="0"/>
                    </a:p>
                  </a:txBody>
                  <a:tcPr marL="72000" marR="0" marT="0" marB="0" anchor="ctr"/>
                </a:tc>
              </a:tr>
              <a:tr h="920554"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/>
                        <a:t>Complejo Ponderado</a:t>
                      </a:r>
                      <a:endParaRPr lang="es-AR" sz="1600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err="1" smtClean="0"/>
                        <a:t>Paasche</a:t>
                      </a:r>
                      <a:r>
                        <a:rPr lang="es-AR" sz="1600" dirty="0" smtClean="0"/>
                        <a:t> (media agregativa</a:t>
                      </a:r>
                      <a:r>
                        <a:rPr lang="es-AR" sz="1600" baseline="0" dirty="0" smtClean="0"/>
                        <a:t> ponderada)</a:t>
                      </a:r>
                      <a:endParaRPr lang="es-AR" sz="1600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Requiere mucha información .</a:t>
                      </a:r>
                    </a:p>
                    <a:p>
                      <a:pPr algn="ctr"/>
                      <a:r>
                        <a:rPr lang="es-ES" sz="1400" dirty="0" smtClean="0"/>
                        <a:t>Mantiene los patrones de consumo</a:t>
                      </a:r>
                      <a:r>
                        <a:rPr lang="es-ES" sz="1400" baseline="0" dirty="0" smtClean="0"/>
                        <a:t> actualizados. Dificultad de comparar un año con otro. Es aplicable a bienes con demanda elástica</a:t>
                      </a:r>
                      <a:endParaRPr lang="es-AR" sz="1400" dirty="0"/>
                    </a:p>
                  </a:txBody>
                  <a:tcPr marL="72000" marR="0" marT="0" marB="0" anchor="ctr"/>
                </a:tc>
              </a:tr>
              <a:tr h="909147"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/>
                        <a:t>Complejo Ponderado</a:t>
                      </a:r>
                      <a:endParaRPr lang="es-AR" sz="1600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dirty="0" smtClean="0"/>
                        <a:t>Fisher(</a:t>
                      </a:r>
                      <a:r>
                        <a:rPr lang="es-AR" sz="1600" baseline="0" dirty="0" smtClean="0"/>
                        <a:t>  Media geométrica de </a:t>
                      </a:r>
                      <a:r>
                        <a:rPr lang="es-AR" sz="1600" baseline="0" dirty="0" err="1" smtClean="0"/>
                        <a:t>Laspeyres</a:t>
                      </a:r>
                      <a:r>
                        <a:rPr lang="es-AR" sz="1600" baseline="0" dirty="0" smtClean="0"/>
                        <a:t> y </a:t>
                      </a:r>
                      <a:r>
                        <a:rPr lang="es-AR" sz="1600" baseline="0" dirty="0" err="1" smtClean="0"/>
                        <a:t>Paasche</a:t>
                      </a:r>
                      <a:endParaRPr lang="es-AR" sz="1600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 marR="720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Requiere</a:t>
                      </a:r>
                      <a:r>
                        <a:rPr lang="es-ES" sz="1400" baseline="0" dirty="0" smtClean="0"/>
                        <a:t> mucha información. Cálculo muy engorroso</a:t>
                      </a:r>
                      <a:endParaRPr lang="es-AR" sz="1400" dirty="0"/>
                    </a:p>
                  </a:txBody>
                  <a:tcPr marL="72000" marR="0" marT="0" marB="0" anchor="ctr"/>
                </a:tc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340768"/>
            <a:ext cx="1224136" cy="672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836712"/>
            <a:ext cx="1257316" cy="484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509120"/>
            <a:ext cx="1808440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996952"/>
            <a:ext cx="180844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589240"/>
            <a:ext cx="15811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060848"/>
            <a:ext cx="18002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4735867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Indice</a:t>
            </a:r>
            <a:r>
              <a:rPr lang="es-ES" dirty="0" smtClean="0"/>
              <a:t> de Precios. Ponderación</a:t>
            </a:r>
            <a:endParaRPr lang="es-AR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5363" y="2060848"/>
            <a:ext cx="7153275" cy="393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1196752"/>
            <a:ext cx="7776864" cy="5160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dirty="0" smtClean="0"/>
              <a:t>Ventajas:</a:t>
            </a:r>
            <a:endParaRPr lang="es-AR" sz="2000" dirty="0"/>
          </a:p>
          <a:p>
            <a:r>
              <a:rPr lang="es-AR" sz="2000" dirty="0"/>
              <a:t>- No es necesario realizar una encuesta de consumo en cada período, debido a que se conocen </a:t>
            </a:r>
            <a:r>
              <a:rPr lang="es-AR" sz="2000" dirty="0" smtClean="0"/>
              <a:t>las cantidades </a:t>
            </a:r>
            <a:r>
              <a:rPr lang="es-AR" sz="2000" dirty="0"/>
              <a:t>a consumir en el período base. Una encuesta de consumo requiere su tiempo para </a:t>
            </a:r>
            <a:r>
              <a:rPr lang="es-AR" sz="2000" dirty="0" smtClean="0"/>
              <a:t>el muestreo</a:t>
            </a:r>
            <a:r>
              <a:rPr lang="es-AR" sz="2000" dirty="0"/>
              <a:t>, procesamiento de la información y es cara.</a:t>
            </a:r>
          </a:p>
          <a:p>
            <a:r>
              <a:rPr lang="es-AR" sz="2000" dirty="0"/>
              <a:t>- </a:t>
            </a:r>
            <a:r>
              <a:rPr lang="es-AR" sz="2000" dirty="0" smtClean="0"/>
              <a:t>Los </a:t>
            </a:r>
            <a:r>
              <a:rPr lang="es-AR" sz="2000" dirty="0"/>
              <a:t>índices son de necesidad inmediata para su aplicación en la economía, por lo que su </a:t>
            </a:r>
            <a:r>
              <a:rPr lang="es-AR" sz="2000" dirty="0" smtClean="0"/>
              <a:t>cálculo debe </a:t>
            </a:r>
            <a:r>
              <a:rPr lang="es-AR" sz="2000" dirty="0"/>
              <a:t>ser lo más rápido posible. </a:t>
            </a:r>
            <a:r>
              <a:rPr lang="es-AR" sz="2000" dirty="0" smtClean="0"/>
              <a:t>Su cálculo es inmediato </a:t>
            </a:r>
            <a:r>
              <a:rPr lang="es-AR" sz="2000" dirty="0"/>
              <a:t>debido a que no es necesario conocer la cantidad a consumir en el tiempo (</a:t>
            </a:r>
            <a:r>
              <a:rPr lang="es-AR" sz="2000" dirty="0" err="1"/>
              <a:t>qt</a:t>
            </a:r>
            <a:r>
              <a:rPr lang="es-AR" sz="2000" dirty="0"/>
              <a:t>) sino </a:t>
            </a:r>
            <a:r>
              <a:rPr lang="es-AR" sz="2000" dirty="0" smtClean="0"/>
              <a:t>que sólo </a:t>
            </a:r>
            <a:r>
              <a:rPr lang="es-AR" sz="2000" dirty="0"/>
              <a:t>basta conocer lo sucedido en el período base (q0).</a:t>
            </a:r>
          </a:p>
          <a:p>
            <a:r>
              <a:rPr lang="es-AR" sz="2000" dirty="0" smtClean="0"/>
              <a:t>Desventajas:</a:t>
            </a:r>
          </a:p>
          <a:p>
            <a:r>
              <a:rPr lang="es-AR" sz="2000" dirty="0" smtClean="0"/>
              <a:t>Al </a:t>
            </a:r>
            <a:r>
              <a:rPr lang="es-AR" sz="2000" dirty="0"/>
              <a:t>conservar fijas las ponderaciones de consumo (q0), se asume que </a:t>
            </a:r>
            <a:r>
              <a:rPr lang="es-AR" sz="2000" dirty="0" smtClean="0"/>
              <a:t>la distribución </a:t>
            </a:r>
            <a:r>
              <a:rPr lang="es-AR" sz="2000" dirty="0"/>
              <a:t>del consumo no cambia en el </a:t>
            </a:r>
            <a:r>
              <a:rPr lang="es-AR" sz="2000" dirty="0" smtClean="0"/>
              <a:t>tiempo. No tiene en cuenta el efecto sustitución y los cambios en los patrones de consumo</a:t>
            </a:r>
            <a:endParaRPr lang="es-AR" sz="2000" dirty="0"/>
          </a:p>
          <a:p>
            <a:r>
              <a:rPr lang="es-AR" sz="2000" dirty="0" smtClean="0"/>
              <a:t>Es </a:t>
            </a:r>
            <a:r>
              <a:rPr lang="es-AR" sz="2000" dirty="0"/>
              <a:t>aplicable a productos con una </a:t>
            </a:r>
            <a:r>
              <a:rPr lang="es-AR" sz="2000" dirty="0" smtClean="0"/>
              <a:t>demanda inelástica </a:t>
            </a:r>
            <a:r>
              <a:rPr lang="es-AR" sz="2000" dirty="0"/>
              <a:t>ya que basta con conocer las cantidades del período base.</a:t>
            </a:r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91108" y="344048"/>
            <a:ext cx="8305800" cy="852704"/>
          </a:xfrm>
        </p:spPr>
        <p:txBody>
          <a:bodyPr>
            <a:normAutofit/>
          </a:bodyPr>
          <a:lstStyle/>
          <a:p>
            <a:r>
              <a:rPr lang="es-ES" sz="4800" dirty="0" smtClean="0"/>
              <a:t>Características </a:t>
            </a:r>
            <a:r>
              <a:rPr lang="es-ES" sz="4800" dirty="0" err="1" smtClean="0"/>
              <a:t>Indice</a:t>
            </a:r>
            <a:r>
              <a:rPr lang="es-ES" sz="4800" dirty="0" smtClean="0"/>
              <a:t> </a:t>
            </a:r>
            <a:r>
              <a:rPr lang="es-ES" sz="4800" dirty="0" err="1" smtClean="0"/>
              <a:t>Laspeyres</a:t>
            </a:r>
            <a:endParaRPr lang="es-AR" sz="48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825038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1196752"/>
            <a:ext cx="7776864" cy="5160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dirty="0" smtClean="0"/>
              <a:t>Ventajas:</a:t>
            </a:r>
            <a:endParaRPr lang="es-AR" sz="2000" dirty="0"/>
          </a:p>
          <a:p>
            <a:r>
              <a:rPr lang="es-AR" sz="2000" dirty="0"/>
              <a:t>- No es necesario realizar una encuesta de consumo en cada período, debido a que se conocen </a:t>
            </a:r>
            <a:r>
              <a:rPr lang="es-AR" sz="2000" dirty="0" smtClean="0"/>
              <a:t>las cantidades </a:t>
            </a:r>
            <a:r>
              <a:rPr lang="es-AR" sz="2000" dirty="0"/>
              <a:t>a consumir en el período base. Una encuesta de consumo requiere su tiempo para </a:t>
            </a:r>
            <a:r>
              <a:rPr lang="es-AR" sz="2000" dirty="0" smtClean="0"/>
              <a:t>el muestreo</a:t>
            </a:r>
            <a:r>
              <a:rPr lang="es-AR" sz="2000" dirty="0"/>
              <a:t>, procesamiento de la información y es cara.</a:t>
            </a:r>
          </a:p>
          <a:p>
            <a:r>
              <a:rPr lang="es-AR" sz="2000" dirty="0"/>
              <a:t>- </a:t>
            </a:r>
            <a:r>
              <a:rPr lang="es-AR" sz="2000" dirty="0" smtClean="0"/>
              <a:t>Los </a:t>
            </a:r>
            <a:r>
              <a:rPr lang="es-AR" sz="2000" dirty="0"/>
              <a:t>índices son de necesidad inmediata para su aplicación en la economía, por lo que su </a:t>
            </a:r>
            <a:r>
              <a:rPr lang="es-AR" sz="2000" dirty="0" smtClean="0"/>
              <a:t>cálculo debe </a:t>
            </a:r>
            <a:r>
              <a:rPr lang="es-AR" sz="2000" dirty="0"/>
              <a:t>ser lo más rápido posible. </a:t>
            </a:r>
            <a:r>
              <a:rPr lang="es-AR" sz="2000" dirty="0" smtClean="0"/>
              <a:t>Su cálculo es inmediato </a:t>
            </a:r>
            <a:r>
              <a:rPr lang="es-AR" sz="2000" dirty="0"/>
              <a:t>debido a que no es necesario conocer la cantidad a consumir en el tiempo (</a:t>
            </a:r>
            <a:r>
              <a:rPr lang="es-AR" sz="2000" dirty="0" err="1"/>
              <a:t>qt</a:t>
            </a:r>
            <a:r>
              <a:rPr lang="es-AR" sz="2000" dirty="0"/>
              <a:t>) sino </a:t>
            </a:r>
            <a:r>
              <a:rPr lang="es-AR" sz="2000" dirty="0" smtClean="0"/>
              <a:t>que sólo </a:t>
            </a:r>
            <a:r>
              <a:rPr lang="es-AR" sz="2000" dirty="0"/>
              <a:t>basta conocer lo sucedido en el período base (q0).</a:t>
            </a:r>
          </a:p>
          <a:p>
            <a:r>
              <a:rPr lang="es-AR" sz="2000" dirty="0" smtClean="0"/>
              <a:t>Desventajas:</a:t>
            </a:r>
          </a:p>
          <a:p>
            <a:r>
              <a:rPr lang="es-AR" sz="2000" dirty="0" smtClean="0"/>
              <a:t>Al </a:t>
            </a:r>
            <a:r>
              <a:rPr lang="es-AR" sz="2000" dirty="0"/>
              <a:t>conservar fijas las ponderaciones de consumo (q0), se asume que </a:t>
            </a:r>
            <a:r>
              <a:rPr lang="es-AR" sz="2000" dirty="0" smtClean="0"/>
              <a:t>la distribución </a:t>
            </a:r>
            <a:r>
              <a:rPr lang="es-AR" sz="2000" dirty="0"/>
              <a:t>del consumo no cambia en el </a:t>
            </a:r>
            <a:r>
              <a:rPr lang="es-AR" sz="2000" dirty="0" smtClean="0"/>
              <a:t>tiempo. No tiene en cuenta el efecto sustitución y los cambios en los patrones de consumo</a:t>
            </a:r>
            <a:endParaRPr lang="es-AR" sz="2000" dirty="0"/>
          </a:p>
          <a:p>
            <a:r>
              <a:rPr lang="es-AR" sz="2000" dirty="0" smtClean="0"/>
              <a:t>Es </a:t>
            </a:r>
            <a:r>
              <a:rPr lang="es-AR" sz="2000" dirty="0"/>
              <a:t>aplicable a productos con una </a:t>
            </a:r>
            <a:r>
              <a:rPr lang="es-AR" sz="2000" dirty="0" smtClean="0"/>
              <a:t>demanda inelástica </a:t>
            </a:r>
            <a:r>
              <a:rPr lang="es-AR" sz="2000" dirty="0"/>
              <a:t>ya que basta con conocer las cantidades del período base.</a:t>
            </a:r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491108" y="344048"/>
            <a:ext cx="8305800" cy="852704"/>
          </a:xfrm>
        </p:spPr>
        <p:txBody>
          <a:bodyPr>
            <a:normAutofit/>
          </a:bodyPr>
          <a:lstStyle/>
          <a:p>
            <a:r>
              <a:rPr lang="es-ES" sz="4800" dirty="0" smtClean="0"/>
              <a:t>Características </a:t>
            </a:r>
            <a:r>
              <a:rPr lang="es-ES" sz="4800" dirty="0" err="1" smtClean="0"/>
              <a:t>Indice</a:t>
            </a:r>
            <a:r>
              <a:rPr lang="es-ES" sz="4800" dirty="0" smtClean="0"/>
              <a:t> </a:t>
            </a:r>
            <a:r>
              <a:rPr lang="es-ES" sz="4800" dirty="0" err="1" smtClean="0"/>
              <a:t>Laspeyres</a:t>
            </a:r>
            <a:endParaRPr lang="es-AR" sz="48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118512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C17E-7712-4AAB-9557-953F960F9492}" type="slidenum">
              <a:rPr lang="en-US" smtClean="0"/>
              <a:pPr/>
              <a:t>16</a:t>
            </a:fld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4663" y="930275"/>
            <a:ext cx="8669337" cy="822325"/>
          </a:xfrm>
        </p:spPr>
        <p:txBody>
          <a:bodyPr/>
          <a:lstStyle/>
          <a:p>
            <a:pPr algn="ctr" eaLnBrk="1" hangingPunct="1"/>
            <a:r>
              <a:rPr lang="es-ES" b="1" dirty="0" smtClean="0"/>
              <a:t>Índices de base fija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05000"/>
            <a:ext cx="8382000" cy="4343400"/>
          </a:xfrm>
        </p:spPr>
        <p:txBody>
          <a:bodyPr>
            <a:normAutofit/>
          </a:bodyPr>
          <a:lstStyle/>
          <a:p>
            <a:pPr eaLnBrk="1" hangingPunct="1"/>
            <a:r>
              <a:rPr lang="es-CL" sz="3400" dirty="0" smtClean="0"/>
              <a:t>Cuando se utiliza un índice </a:t>
            </a:r>
            <a:r>
              <a:rPr lang="es-CL" sz="3400" dirty="0" err="1" smtClean="0"/>
              <a:t>Laspeyres</a:t>
            </a:r>
            <a:r>
              <a:rPr lang="es-CL" sz="3400" dirty="0" smtClean="0"/>
              <a:t> de base fija durante varios períodos, las ponderaciones se vuelven cada vez más obsoletas e irrelevantes. </a:t>
            </a:r>
          </a:p>
          <a:p>
            <a:pPr eaLnBrk="1" hangingPunct="1"/>
            <a:r>
              <a:rPr lang="es-CL" sz="3400" dirty="0" smtClean="0"/>
              <a:t>Ello implica que tarde o temprano el período base debe actualizarse y el nuevo índice debe vincularse al antiguo.</a:t>
            </a:r>
          </a:p>
          <a:p>
            <a:pPr eaLnBrk="1" hangingPunct="1">
              <a:buFontTx/>
              <a:buNone/>
            </a:pPr>
            <a:endParaRPr lang="es-E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	</a:t>
            </a:r>
            <a:r>
              <a:rPr lang="es-AR" dirty="0" smtClean="0"/>
              <a:t>Porque cambiar la base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Cambios estructurales en la estructura productiva</a:t>
            </a:r>
          </a:p>
          <a:p>
            <a:r>
              <a:rPr lang="es-AR" dirty="0" smtClean="0"/>
              <a:t>Cambios estructurales en las tendencias de consumo</a:t>
            </a:r>
          </a:p>
          <a:p>
            <a:r>
              <a:rPr lang="es-AR" dirty="0" smtClean="0"/>
              <a:t>Cambios estructurales en los precios relativos</a:t>
            </a:r>
          </a:p>
          <a:p>
            <a:r>
              <a:rPr lang="es-AR" dirty="0" smtClean="0"/>
              <a:t>Aparición de productos nuevos</a:t>
            </a:r>
          </a:p>
          <a:p>
            <a:r>
              <a:rPr lang="es-AR" dirty="0" smtClean="0"/>
              <a:t>Desaparición de productos viejos</a:t>
            </a:r>
          </a:p>
          <a:p>
            <a:r>
              <a:rPr lang="es-AR" dirty="0" smtClean="0"/>
              <a:t>Mejoras significativas de la calidad.</a:t>
            </a:r>
          </a:p>
          <a:p>
            <a:r>
              <a:rPr lang="es-CL" dirty="0" smtClean="0"/>
              <a:t>Variaciones del ingreso real</a:t>
            </a:r>
          </a:p>
          <a:p>
            <a:r>
              <a:rPr lang="es-CL" sz="2600" dirty="0" smtClean="0"/>
              <a:t>Variaciones de la población y su distribución</a:t>
            </a:r>
          </a:p>
          <a:p>
            <a:endParaRPr lang="es-AR" dirty="0" smtClean="0"/>
          </a:p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743622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Cuánto es la inflación ?</a:t>
            </a:r>
            <a:endParaRPr lang="es-AR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¿Depende </a:t>
            </a:r>
            <a:r>
              <a:rPr lang="es-ES" dirty="0" smtClean="0"/>
              <a:t>del Índice</a:t>
            </a:r>
            <a:r>
              <a:rPr lang="es-ES" dirty="0" smtClean="0"/>
              <a:t>?</a:t>
            </a:r>
          </a:p>
          <a:p>
            <a:r>
              <a:rPr lang="es-ES" dirty="0" smtClean="0"/>
              <a:t>La intervención del INDEC</a:t>
            </a:r>
            <a:endParaRPr lang="es-ES" dirty="0" smtClean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Intervención </a:t>
            </a:r>
            <a:r>
              <a:rPr lang="es-ES" sz="2700" dirty="0" smtClean="0"/>
              <a:t>del</a:t>
            </a:r>
            <a:r>
              <a:rPr lang="es-ES" dirty="0" smtClean="0"/>
              <a:t> INDEC (Variación anual </a:t>
            </a:r>
            <a:r>
              <a:rPr lang="es-ES" dirty="0" err="1" smtClean="0"/>
              <a:t>últ</a:t>
            </a:r>
            <a:r>
              <a:rPr lang="es-ES" dirty="0" smtClean="0"/>
              <a:t>. 12 meses)</a:t>
            </a:r>
            <a:endParaRPr lang="es-AR" dirty="0"/>
          </a:p>
        </p:txBody>
      </p:sp>
      <p:graphicFrame>
        <p:nvGraphicFramePr>
          <p:cNvPr id="11" name="11 Gráfico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s-AR" dirty="0" smtClean="0"/>
              <a:t>Qué es un número índice</a:t>
            </a:r>
            <a:endParaRPr lang="es-AR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4645025" y="2060848"/>
            <a:ext cx="4041775" cy="72008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s-AR" dirty="0" smtClean="0"/>
              <a:t>Qué es un índice de precios?</a:t>
            </a:r>
            <a:endParaRPr lang="es-AR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2"/>
          </p:nvPr>
        </p:nvSpPr>
        <p:spPr>
          <a:xfrm>
            <a:off x="457200" y="1484785"/>
            <a:ext cx="3898776" cy="446449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dirty="0"/>
              <a:t>Una medida</a:t>
            </a:r>
          </a:p>
          <a:p>
            <a:pPr marL="0" indent="0">
              <a:buNone/>
            </a:pPr>
            <a:r>
              <a:rPr lang="es-AR" dirty="0"/>
              <a:t>estadística que permite estudiar las fluctuaciones o variaciones de una sola magnitud o</a:t>
            </a:r>
          </a:p>
          <a:p>
            <a:pPr marL="0" indent="0">
              <a:buNone/>
            </a:pPr>
            <a:r>
              <a:rPr lang="es-AR" dirty="0"/>
              <a:t>de más de una en relación al tiempo o al </a:t>
            </a:r>
            <a:r>
              <a:rPr lang="es-AR" dirty="0" smtClean="0"/>
              <a:t>espacio.</a:t>
            </a:r>
          </a:p>
          <a:p>
            <a:pPr marL="0" indent="0">
              <a:buNone/>
            </a:pPr>
            <a:r>
              <a:rPr lang="es-AR" dirty="0" smtClean="0"/>
              <a:t>Un valor se escoge como valor de referencia al cual se le asigna el valor 100. </a:t>
            </a:r>
          </a:p>
          <a:p>
            <a:pPr marL="0" indent="0">
              <a:buNone/>
            </a:pPr>
            <a:r>
              <a:rPr lang="es-AR" dirty="0" smtClean="0"/>
              <a:t>Se dice índice base 100=XXXX</a:t>
            </a:r>
            <a:endParaRPr lang="es-AR" dirty="0"/>
          </a:p>
          <a:p>
            <a:endParaRPr lang="es-AR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4"/>
          </p:nvPr>
        </p:nvSpPr>
        <p:spPr>
          <a:xfrm>
            <a:off x="4644009" y="3140967"/>
            <a:ext cx="4042792" cy="2985195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s-AR" dirty="0" smtClean="0"/>
              <a:t>Una medida estadística que permite estudiar las fluctuaciones de los precios de uno o de varios bienes y servicios</a:t>
            </a:r>
            <a:endParaRPr lang="es-AR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9098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Bibliografia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_tradnl" sz="2500" dirty="0" smtClean="0"/>
              <a:t>CEPAL, Precios y </a:t>
            </a:r>
            <a:r>
              <a:rPr lang="es-ES_tradnl" sz="2500" dirty="0" err="1" smtClean="0"/>
              <a:t>Volumenes</a:t>
            </a:r>
            <a:r>
              <a:rPr lang="es-ES_tradnl" sz="2500" dirty="0" smtClean="0"/>
              <a:t>, Curso de Estadísticas de Cuentas Nacionales.</a:t>
            </a:r>
          </a:p>
          <a:p>
            <a:r>
              <a:rPr lang="es-ES_tradnl" sz="2500" dirty="0" smtClean="0"/>
              <a:t>Robert H. Frank, </a:t>
            </a:r>
            <a:r>
              <a:rPr lang="es-ES_tradnl" sz="2500" dirty="0" err="1" smtClean="0"/>
              <a:t>Microeconomia</a:t>
            </a:r>
            <a:r>
              <a:rPr lang="es-ES_tradnl" sz="2500" dirty="0" smtClean="0"/>
              <a:t> y </a:t>
            </a:r>
            <a:r>
              <a:rPr lang="es-ES_tradnl" sz="2500" dirty="0" err="1" smtClean="0"/>
              <a:t>Conductqa</a:t>
            </a:r>
            <a:r>
              <a:rPr lang="es-ES_tradnl" sz="2500" dirty="0" smtClean="0"/>
              <a:t>. Mc Graw Hill/</a:t>
            </a:r>
            <a:r>
              <a:rPr lang="es-ES_tradnl" sz="2500" dirty="0" err="1" smtClean="0"/>
              <a:t>Ineramericana</a:t>
            </a:r>
            <a:r>
              <a:rPr lang="es-ES_tradnl" sz="2500" dirty="0" smtClean="0"/>
              <a:t> de España, Madrid, 2005</a:t>
            </a:r>
          </a:p>
          <a:p>
            <a:r>
              <a:rPr lang="es-ES_tradnl" sz="2500" dirty="0" smtClean="0"/>
              <a:t>Instituto Nacional de Estadística y Censos (INDEC): </a:t>
            </a:r>
            <a:endParaRPr lang="es-AR" sz="2500" dirty="0" smtClean="0"/>
          </a:p>
          <a:p>
            <a:pPr marL="0" indent="0">
              <a:buNone/>
            </a:pPr>
            <a:r>
              <a:rPr lang="es-ES_tradnl" sz="2500" dirty="0" smtClean="0"/>
              <a:t>	   - “</a:t>
            </a:r>
            <a:r>
              <a:rPr lang="es-ES_tradnl" sz="2500" dirty="0" err="1" smtClean="0"/>
              <a:t>Indice</a:t>
            </a:r>
            <a:r>
              <a:rPr lang="es-ES_tradnl" sz="2500" dirty="0" smtClean="0"/>
              <a:t> de Precios al Consumidor Gran Buenos Aires, base 1999=100. Metodología No. 13. Buenos Aires, 2001.</a:t>
            </a:r>
            <a:endParaRPr lang="es-AR" sz="2500" dirty="0" smtClean="0"/>
          </a:p>
          <a:p>
            <a:pPr marL="0" indent="0">
              <a:buNone/>
            </a:pPr>
            <a:r>
              <a:rPr lang="es-ES_tradnl" sz="2500" dirty="0"/>
              <a:t>	</a:t>
            </a:r>
            <a:r>
              <a:rPr lang="es-ES_tradnl" sz="2500" dirty="0" smtClean="0"/>
              <a:t> -“</a:t>
            </a:r>
            <a:r>
              <a:rPr lang="es-ES_tradnl" sz="2500" dirty="0" err="1" smtClean="0"/>
              <a:t>Indice</a:t>
            </a:r>
            <a:r>
              <a:rPr lang="es-ES_tradnl" sz="2500" dirty="0" smtClean="0"/>
              <a:t> de Precios al Consumidor Gran Buenos Aires, base 1999=100. Metodología No. 6. Buenos Aires, 1993.</a:t>
            </a:r>
            <a:endParaRPr lang="es-AR" sz="2500" dirty="0" smtClean="0"/>
          </a:p>
          <a:p>
            <a:pPr marL="0" indent="0">
              <a:buNone/>
            </a:pPr>
            <a:r>
              <a:rPr lang="es-ES_tradnl" sz="2500" dirty="0"/>
              <a:t>	</a:t>
            </a:r>
            <a:r>
              <a:rPr lang="es-ES_tradnl" sz="2500" dirty="0" smtClean="0"/>
              <a:t>  -Cómo usar un índice de precios</a:t>
            </a:r>
            <a:r>
              <a:rPr lang="es-ES_tradnl" sz="2500" i="1" dirty="0" smtClean="0"/>
              <a:t>.</a:t>
            </a:r>
            <a:r>
              <a:rPr lang="es-ES_tradnl" sz="2500" dirty="0" smtClean="0"/>
              <a:t> Buenos Aires, 2002.</a:t>
            </a:r>
            <a:endParaRPr lang="es-AR" sz="2500" dirty="0" smtClean="0"/>
          </a:p>
          <a:p>
            <a:pPr marL="0" indent="0">
              <a:buNone/>
            </a:pPr>
            <a:r>
              <a:rPr lang="es-ES_tradnl" sz="2500" dirty="0"/>
              <a:t>	</a:t>
            </a:r>
            <a:r>
              <a:rPr lang="es-ES_tradnl" sz="2500" dirty="0" smtClean="0"/>
              <a:t> -¿Qué es el índice de precios al consumidor? Buenos Aires, 1987.</a:t>
            </a:r>
          </a:p>
          <a:p>
            <a:r>
              <a:rPr lang="es-ES_tradnl" sz="2500" dirty="0" smtClean="0"/>
              <a:t>Índice de Precios al consumidor. Decimoséptima conferencia Internacional de Estadísticos del Trabajo. Ginebra, 24 de noviembre a 3 de diciembre de 2003. Oficina Internacional del Trabajo, Ginebra</a:t>
            </a:r>
          </a:p>
          <a:p>
            <a:r>
              <a:rPr lang="es-ES" sz="2500" dirty="0" smtClean="0"/>
              <a:t>Introducción a la Estadística Empresarial. Capitulo 5.- Números índices. </a:t>
            </a:r>
            <a:r>
              <a:rPr lang="es-AR" sz="2500" dirty="0" smtClean="0"/>
              <a:t>Jesús Sánchez Fernández. http://webpersonal.uma.es/de/J_SANCHEZ/Capitulo5.PDF</a:t>
            </a:r>
          </a:p>
          <a:p>
            <a:r>
              <a:rPr lang="es-AR" sz="2500" dirty="0" smtClean="0"/>
              <a:t>Números </a:t>
            </a:r>
            <a:r>
              <a:rPr lang="es-AR" sz="2500" dirty="0" err="1" smtClean="0"/>
              <a:t>Indices</a:t>
            </a:r>
            <a:r>
              <a:rPr lang="es-AR" sz="2500" dirty="0" smtClean="0"/>
              <a:t>, INSTITUTO DE ESTUDIOS BANCARIOS, GUILLERMO SUBERCASEAUX PROFESOR : PEDRO ROJAS F.</a:t>
            </a:r>
          </a:p>
          <a:p>
            <a:r>
              <a:rPr lang="es-ES_tradnl" sz="2500" dirty="0"/>
              <a:t>Ana Silvia </a:t>
            </a:r>
            <a:r>
              <a:rPr lang="es-ES_tradnl" sz="2500" dirty="0" err="1"/>
              <a:t>Vilker</a:t>
            </a:r>
            <a:r>
              <a:rPr lang="es-AR" sz="2500" dirty="0" smtClean="0"/>
              <a:t> </a:t>
            </a:r>
            <a:r>
              <a:rPr lang="es-ES_tradnl" sz="2500" dirty="0"/>
              <a:t>Números Índices</a:t>
            </a:r>
            <a:r>
              <a:rPr lang="es-AR" sz="2500" b="1" dirty="0"/>
              <a:t> </a:t>
            </a:r>
            <a:r>
              <a:rPr lang="es-ES_tradnl" sz="2500" dirty="0"/>
              <a:t>Centro de Investigación en Métodos Cuantitativos</a:t>
            </a:r>
            <a:r>
              <a:rPr lang="es-AR" sz="2500" b="1" dirty="0"/>
              <a:t> </a:t>
            </a:r>
            <a:r>
              <a:rPr lang="es-ES_tradnl" sz="2500" dirty="0"/>
              <a:t>Aplicados a la Economía y la Gestión</a:t>
            </a:r>
            <a:r>
              <a:rPr lang="es-AR" sz="2500" dirty="0"/>
              <a:t> </a:t>
            </a:r>
            <a:r>
              <a:rPr lang="es-ES_tradnl" sz="2500" dirty="0"/>
              <a:t>Facultad de Ciencias Económicas</a:t>
            </a:r>
            <a:r>
              <a:rPr lang="es-AR" sz="2500" b="1" dirty="0"/>
              <a:t> </a:t>
            </a:r>
            <a:r>
              <a:rPr lang="es-ES_tradnl" sz="2500" dirty="0"/>
              <a:t>Universidad de Buenos Aires</a:t>
            </a:r>
          </a:p>
          <a:p>
            <a:endParaRPr lang="es-AR" dirty="0" smtClean="0"/>
          </a:p>
          <a:p>
            <a:endParaRPr lang="es-AR" dirty="0" smtClean="0"/>
          </a:p>
          <a:p>
            <a:pPr>
              <a:buNone/>
            </a:pP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Cómo Calcular la tasa de variación</a:t>
            </a:r>
            <a:endParaRPr lang="es-AR" dirty="0"/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77225" y="1935163"/>
            <a:ext cx="6989549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21</a:t>
            </a:fld>
            <a:endParaRPr lang="es-E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s-ES_tradnl" b="1" dirty="0" smtClean="0"/>
              <a:t>Índice de precios de Fisher (1922)</a:t>
            </a:r>
          </a:p>
        </p:txBody>
      </p:sp>
      <p:graphicFrame>
        <p:nvGraphicFramePr>
          <p:cNvPr id="5122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209800" y="3276600"/>
          <a:ext cx="4265613" cy="2228850"/>
        </p:xfrm>
        <a:graphic>
          <a:graphicData uri="http://schemas.openxmlformats.org/presentationml/2006/ole">
            <p:oleObj spid="_x0000_s45063" name="Equation" r:id="rId3" imgW="1409700" imgH="736600" progId="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638800" y="6172200"/>
            <a:ext cx="3276600" cy="549275"/>
          </a:xfrm>
        </p:spPr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762000" y="205740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>
                <a:cs typeface="Arial" charset="0"/>
              </a:rPr>
              <a:t>Media geométrica de Laspeyres y Paasche</a:t>
            </a:r>
          </a:p>
          <a:p>
            <a:pPr algn="ctr"/>
            <a:r>
              <a:rPr lang="es-ES_tradnl">
                <a:cs typeface="Arial" charset="0"/>
              </a:rPr>
              <a:t>Es una media de índices e implícitamente de las ponderaciones</a:t>
            </a:r>
          </a:p>
        </p:txBody>
      </p:sp>
      <p:sp>
        <p:nvSpPr>
          <p:cNvPr id="5125" name="Date Placeholder 7"/>
          <p:cNvSpPr txBox="1">
            <a:spLocks noGrp="1"/>
          </p:cNvSpPr>
          <p:nvPr/>
        </p:nvSpPr>
        <p:spPr bwMode="auto">
          <a:xfrm>
            <a:off x="609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s-ES_tradnl" sz="1400">
              <a:cs typeface="Arial" charset="0"/>
            </a:endParaRPr>
          </a:p>
        </p:txBody>
      </p:sp>
      <p:sp>
        <p:nvSpPr>
          <p:cNvPr id="5126" name="Slide Number Placeholder 8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369553C-AB41-46B2-92F1-2112A7C1D7F6}" type="slidenum">
              <a:rPr lang="es-ES_tradnl" sz="1400">
                <a:cs typeface="Arial" charset="0"/>
              </a:rPr>
              <a:pPr algn="r"/>
              <a:t>22</a:t>
            </a:fld>
            <a:endParaRPr lang="es-ES_tradnl" sz="1400">
              <a:cs typeface="Arial" charset="0"/>
            </a:endParaRPr>
          </a:p>
        </p:txBody>
      </p:sp>
      <p:sp>
        <p:nvSpPr>
          <p:cNvPr id="5127" name="Footer Placeholder 9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es-ES_tradnl" sz="1400">
              <a:cs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s-ES_tradnl" b="1" dirty="0" smtClean="0"/>
              <a:t>Otros índices: el índice </a:t>
            </a:r>
            <a:r>
              <a:rPr lang="es-ES_tradnl" b="1" dirty="0" err="1" smtClean="0"/>
              <a:t>Tornqvist</a:t>
            </a:r>
            <a:r>
              <a:rPr lang="es-ES_tradnl" b="1" dirty="0" smtClean="0"/>
              <a:t> (1937)</a:t>
            </a:r>
          </a:p>
        </p:txBody>
      </p:sp>
      <p:graphicFrame>
        <p:nvGraphicFramePr>
          <p:cNvPr id="614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09600" y="3962400"/>
          <a:ext cx="7659688" cy="1416050"/>
        </p:xfrm>
        <a:graphic>
          <a:graphicData uri="http://schemas.openxmlformats.org/presentationml/2006/ole">
            <p:oleObj spid="_x0000_s46087" name="Equation" r:id="rId4" imgW="3022600" imgH="558800" progId="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6148" name="Date Placeholder 6"/>
          <p:cNvSpPr txBox="1">
            <a:spLocks noGrp="1"/>
          </p:cNvSpPr>
          <p:nvPr/>
        </p:nvSpPr>
        <p:spPr bwMode="auto">
          <a:xfrm>
            <a:off x="609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s-ES_tradnl" sz="1400">
              <a:cs typeface="Arial" charset="0"/>
            </a:endParaRPr>
          </a:p>
        </p:txBody>
      </p:sp>
      <p:sp>
        <p:nvSpPr>
          <p:cNvPr id="6149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64C833E-053C-411D-8435-8681286EB8C2}" type="slidenum">
              <a:rPr lang="es-ES_tradnl" sz="1400">
                <a:cs typeface="Arial" charset="0"/>
              </a:rPr>
              <a:pPr algn="r"/>
              <a:t>23</a:t>
            </a:fld>
            <a:endParaRPr lang="es-ES_tradnl" sz="1400">
              <a:cs typeface="Arial" charset="0"/>
            </a:endParaRPr>
          </a:p>
        </p:txBody>
      </p:sp>
      <p:sp>
        <p:nvSpPr>
          <p:cNvPr id="6150" name="Footer Placeholder 8"/>
          <p:cNvSpPr txBox="1">
            <a:spLocks noGrp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es-ES_tradnl" sz="1400">
              <a:cs typeface="Arial" charset="0"/>
            </a:endParaRPr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762000" y="2057400"/>
            <a:ext cx="6051550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CL"/>
              <a:t>Promedio geométrico de los relativos de precios</a:t>
            </a:r>
          </a:p>
          <a:p>
            <a:pPr algn="ctr">
              <a:spcBef>
                <a:spcPct val="20000"/>
              </a:spcBef>
            </a:pPr>
            <a:r>
              <a:rPr lang="es-CL"/>
              <a:t>ponderados </a:t>
            </a:r>
          </a:p>
          <a:p>
            <a:pPr algn="ctr">
              <a:spcBef>
                <a:spcPct val="20000"/>
              </a:spcBef>
            </a:pPr>
            <a:r>
              <a:rPr lang="es-CL"/>
              <a:t>por </a:t>
            </a:r>
            <a:r>
              <a:rPr lang="es-AR"/>
              <a:t>los ponderadores inicial y final</a:t>
            </a:r>
          </a:p>
          <a:p>
            <a:pPr algn="ctr"/>
            <a:endParaRPr lang="es-ES_tradnl">
              <a:cs typeface="Arial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s-ES_tradnl" b="1" dirty="0" smtClean="0"/>
              <a:t>Otros índices: el índice Walsh (1901)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7172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4D9C30A-2DDA-4584-83F3-2B835689C418}" type="slidenum">
              <a:rPr lang="es-ES_tradnl" sz="1400">
                <a:cs typeface="Arial" charset="0"/>
              </a:rPr>
              <a:pPr algn="r"/>
              <a:t>24</a:t>
            </a:fld>
            <a:endParaRPr lang="es-ES_tradnl" sz="1400">
              <a:cs typeface="Arial" charset="0"/>
            </a:endParaRPr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1196975" y="2057400"/>
            <a:ext cx="726122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CL"/>
              <a:t>Promedio geométrico de las cantidades / </a:t>
            </a:r>
          </a:p>
          <a:p>
            <a:pPr algn="ctr">
              <a:spcBef>
                <a:spcPct val="20000"/>
              </a:spcBef>
            </a:pPr>
            <a:r>
              <a:rPr lang="es-AR"/>
              <a:t>ponderadores </a:t>
            </a:r>
          </a:p>
          <a:p>
            <a:pPr algn="ctr"/>
            <a:endParaRPr lang="es-ES_tradnl">
              <a:cs typeface="Arial" charset="0"/>
            </a:endParaRPr>
          </a:p>
        </p:txBody>
      </p:sp>
      <p:graphicFrame>
        <p:nvGraphicFramePr>
          <p:cNvPr id="7170" name="Object 8"/>
          <p:cNvGraphicFramePr>
            <a:graphicFrameLocks noChangeAspect="1"/>
          </p:cNvGraphicFramePr>
          <p:nvPr/>
        </p:nvGraphicFramePr>
        <p:xfrm>
          <a:off x="422275" y="3733800"/>
          <a:ext cx="7993063" cy="1676400"/>
        </p:xfrm>
        <a:graphic>
          <a:graphicData uri="http://schemas.openxmlformats.org/presentationml/2006/ole">
            <p:oleObj spid="_x0000_s47111" name="Equation" r:id="rId3" imgW="3416300" imgH="482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s-ES_tradnl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Pioneer ITC" pitchFamily="82" charset="0"/>
              </a:rPr>
              <a:t>TIPOS DE INDICES DE PRECIOS</a:t>
            </a:r>
            <a:endParaRPr lang="es-ES" sz="2800" dirty="0">
              <a:effectLst>
                <a:outerShdw blurRad="38100" dist="38100" dir="2700000" algn="tl">
                  <a:srgbClr val="C0C0C0"/>
                </a:outerShdw>
              </a:effectLst>
              <a:latin typeface="Pioneer ITC" pitchFamily="82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799" y="980728"/>
            <a:ext cx="8070273" cy="4896544"/>
          </a:xfrm>
        </p:spPr>
        <p:txBody>
          <a:bodyPr/>
          <a:lstStyle/>
          <a:p>
            <a:r>
              <a:rPr lang="es-ES" sz="2800" dirty="0"/>
              <a:t>SIMPLES</a:t>
            </a:r>
            <a:r>
              <a:rPr lang="es-ES" sz="2800" dirty="0" smtClean="0"/>
              <a:t>: miden la variación del precio de un bien</a:t>
            </a:r>
            <a:endParaRPr lang="es-ES" sz="2800" dirty="0"/>
          </a:p>
          <a:p>
            <a:endParaRPr lang="es-ES" sz="2800" dirty="0"/>
          </a:p>
          <a:p>
            <a:pPr marL="0" indent="0">
              <a:buNone/>
            </a:pPr>
            <a:endParaRPr lang="es-ES" sz="2800" dirty="0" smtClean="0"/>
          </a:p>
          <a:p>
            <a:pPr marL="0" indent="0">
              <a:buNone/>
            </a:pPr>
            <a:endParaRPr lang="es-ES" sz="2800" dirty="0"/>
          </a:p>
          <a:p>
            <a:r>
              <a:rPr lang="es-ES" sz="2800" dirty="0" smtClean="0"/>
              <a:t>COMPLEJOS: miden la variación de precios de  un conjunto de bienes y servicios  </a:t>
            </a:r>
          </a:p>
          <a:p>
            <a:endParaRPr lang="es-ES" sz="2800" dirty="0"/>
          </a:p>
          <a:p>
            <a:pPr marL="0" indent="0">
              <a:buNone/>
            </a:pPr>
            <a:r>
              <a:rPr lang="es-ES" sz="2800" dirty="0" smtClean="0"/>
              <a:t> </a:t>
            </a:r>
            <a:endParaRPr lang="es-ES" sz="2800" dirty="0"/>
          </a:p>
        </p:txBody>
      </p:sp>
      <p:graphicFrame>
        <p:nvGraphicFramePr>
          <p:cNvPr id="19467" name="Object 11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895727461"/>
              </p:ext>
            </p:extLst>
          </p:nvPr>
        </p:nvGraphicFramePr>
        <p:xfrm>
          <a:off x="4356100" y="2133600"/>
          <a:ext cx="3503613" cy="781050"/>
        </p:xfrm>
        <a:graphic>
          <a:graphicData uri="http://schemas.openxmlformats.org/presentationml/2006/ole">
            <p:oleObj spid="_x0000_s1043" name="Ecuación" r:id="rId3" imgW="1879600" imgH="419100" progId="Equation.3">
              <p:embed/>
            </p:oleObj>
          </a:graphicData>
        </a:graphic>
      </p:graphicFrame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2514600" cy="1176907"/>
          </a:xfrm>
          <a:prstGeom prst="rect">
            <a:avLst/>
          </a:prstGeom>
          <a:solidFill>
            <a:srgbClr val="C9A12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19588" y="4365104"/>
            <a:ext cx="2884109" cy="52933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sz="2400" b="1" dirty="0">
                <a:solidFill>
                  <a:schemeClr val="bg1"/>
                </a:solidFill>
                <a:latin typeface="Times New Roman" pitchFamily="18" charset="0"/>
              </a:rPr>
              <a:t>NO </a:t>
            </a:r>
            <a:r>
              <a:rPr lang="es-ES" sz="2400" b="1" dirty="0" smtClean="0">
                <a:solidFill>
                  <a:schemeClr val="bg1"/>
                </a:solidFill>
                <a:latin typeface="Times New Roman" pitchFamily="18" charset="0"/>
              </a:rPr>
              <a:t>PONDERADOS</a:t>
            </a:r>
            <a:endParaRPr lang="es-ES" sz="2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642733" y="5253848"/>
            <a:ext cx="2884109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sz="2400" b="1" dirty="0">
                <a:solidFill>
                  <a:schemeClr val="bg1"/>
                </a:solidFill>
                <a:latin typeface="Times New Roman" pitchFamily="18" charset="0"/>
              </a:rPr>
              <a:t>PONDERADOS</a:t>
            </a:r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3275856" y="2492896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2" name="1 CuadroTexto"/>
          <p:cNvSpPr txBox="1"/>
          <p:nvPr/>
        </p:nvSpPr>
        <p:spPr>
          <a:xfrm>
            <a:off x="3588327" y="4365105"/>
            <a:ext cx="473501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AR" dirty="0" err="1" smtClean="0"/>
              <a:t>Autoponderados</a:t>
            </a:r>
            <a:r>
              <a:rPr lang="es-AR" dirty="0" smtClean="0"/>
              <a:t> . Los bienes tienen la misma importancia ?</a:t>
            </a:r>
            <a:endParaRPr lang="es-AR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726873" y="5309582"/>
            <a:ext cx="47350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AR" dirty="0" smtClean="0"/>
              <a:t>Los bienes no tienen la misma importancia</a:t>
            </a:r>
            <a:endParaRPr lang="es-AR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BE2A2-7775-476A-95AB-95E0994B30BF}" type="slidenum">
              <a:rPr lang="es-ES_tradnl" smtClean="0"/>
              <a:pPr/>
              <a:t>3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129582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b="1" dirty="0" err="1" smtClean="0"/>
              <a:t>Índices</a:t>
            </a:r>
            <a:r>
              <a:rPr lang="en-US" b="1" dirty="0" smtClean="0"/>
              <a:t> </a:t>
            </a:r>
            <a:r>
              <a:rPr lang="en-US" b="1" dirty="0" err="1" smtClean="0"/>
              <a:t>elementales</a:t>
            </a:r>
            <a:r>
              <a:rPr lang="en-US" b="1" dirty="0" smtClean="0"/>
              <a:t> e </a:t>
            </a:r>
            <a:r>
              <a:rPr lang="en-US" b="1" dirty="0" err="1" smtClean="0"/>
              <a:t>índices</a:t>
            </a:r>
            <a:r>
              <a:rPr lang="en-US" b="1" dirty="0" smtClean="0"/>
              <a:t> </a:t>
            </a:r>
            <a:r>
              <a:rPr lang="en-US" b="1" dirty="0" err="1" smtClean="0"/>
              <a:t>complejos</a:t>
            </a:r>
            <a:endParaRPr lang="es-ES" b="1" dirty="0" smtClean="0"/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s-ES_tradnl" dirty="0" smtClean="0"/>
              <a:t>Índice elemental de precios: </a:t>
            </a:r>
            <a:r>
              <a:rPr lang="es-ES_tradnl" dirty="0" err="1" smtClean="0"/>
              <a:t>IP</a:t>
            </a:r>
            <a:r>
              <a:rPr lang="es-ES_tradnl" baseline="30000" dirty="0" err="1" smtClean="0"/>
              <a:t>t</a:t>
            </a:r>
            <a:r>
              <a:rPr lang="es-ES_tradnl" baseline="-25000" dirty="0" err="1" smtClean="0"/>
              <a:t>i</a:t>
            </a:r>
            <a:r>
              <a:rPr lang="es-ES_tradnl" dirty="0" smtClean="0"/>
              <a:t> = </a:t>
            </a:r>
            <a:r>
              <a:rPr lang="es-ES_tradnl" dirty="0" err="1" smtClean="0"/>
              <a:t>P</a:t>
            </a:r>
            <a:r>
              <a:rPr lang="es-ES_tradnl" baseline="30000" dirty="0" err="1" smtClean="0"/>
              <a:t>t</a:t>
            </a:r>
            <a:r>
              <a:rPr lang="es-ES_tradnl" baseline="-25000" dirty="0" err="1" smtClean="0"/>
              <a:t>i</a:t>
            </a:r>
            <a:r>
              <a:rPr lang="es-ES_tradnl" baseline="-25000" dirty="0" smtClean="0"/>
              <a:t> </a:t>
            </a:r>
            <a:r>
              <a:rPr lang="es-ES_tradnl" dirty="0" smtClean="0"/>
              <a:t>/ P</a:t>
            </a:r>
            <a:r>
              <a:rPr lang="es-ES_tradnl" baseline="30000" dirty="0" smtClean="0"/>
              <a:t>0</a:t>
            </a:r>
            <a:r>
              <a:rPr lang="es-ES_tradnl" baseline="-25000" dirty="0" smtClean="0"/>
              <a:t>i </a:t>
            </a:r>
          </a:p>
          <a:p>
            <a:pPr eaLnBrk="1" hangingPunct="1"/>
            <a:r>
              <a:rPr lang="es-ES_tradnl" dirty="0" smtClean="0"/>
              <a:t>Los precios no suben todos en la misma proporción. Cómo agregar entonces las variaciones en una única medida?</a:t>
            </a:r>
          </a:p>
          <a:p>
            <a:pPr eaLnBrk="1" hangingPunct="1"/>
            <a:r>
              <a:rPr lang="es-ES_tradnl" dirty="0" smtClean="0"/>
              <a:t>Índices complejos: ¿cómo sumar productos heterogéneos?</a:t>
            </a:r>
          </a:p>
          <a:p>
            <a:pPr eaLnBrk="1" hangingPunct="1"/>
            <a:r>
              <a:rPr lang="es-ES_tradnl" dirty="0" smtClean="0"/>
              <a:t>Promediando en forma ponderada.</a:t>
            </a:r>
          </a:p>
          <a:p>
            <a:pPr eaLnBrk="1" hangingPunct="1"/>
            <a:r>
              <a:rPr lang="es-ES_tradnl" dirty="0" smtClean="0"/>
              <a:t>Dos problemas:</a:t>
            </a:r>
          </a:p>
          <a:p>
            <a:pPr lvl="1" eaLnBrk="1" hangingPunct="1"/>
            <a:r>
              <a:rPr lang="es-ES_tradnl" dirty="0" smtClean="0"/>
              <a:t>El problema del promedio.</a:t>
            </a:r>
          </a:p>
          <a:p>
            <a:pPr lvl="1" eaLnBrk="1" hangingPunct="1"/>
            <a:r>
              <a:rPr lang="es-ES_tradnl" dirty="0" smtClean="0"/>
              <a:t>El problema de la ponderación.</a:t>
            </a:r>
            <a:endParaRPr lang="es-ES_tradnl" baseline="30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6467-30AD-4B19-B620-4B5DC3C80824}" type="slidenum">
              <a:rPr lang="en-US" smtClean="0"/>
              <a:pPr/>
              <a:t>4</a:t>
            </a:fld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s-ES" sz="3200" b="1" dirty="0" smtClean="0"/>
              <a:t>Combinando tipos de promedio y de ponderaciones</a:t>
            </a:r>
          </a:p>
        </p:txBody>
      </p:sp>
      <p:graphicFrame>
        <p:nvGraphicFramePr>
          <p:cNvPr id="143389" name="Group 29"/>
          <p:cNvGraphicFramePr>
            <a:graphicFrameLocks noGrp="1"/>
          </p:cNvGraphicFramePr>
          <p:nvPr>
            <p:ph type="tbl" idx="1"/>
          </p:nvPr>
        </p:nvGraphicFramePr>
        <p:xfrm>
          <a:off x="304800" y="1981200"/>
          <a:ext cx="8382000" cy="4343400"/>
        </p:xfrm>
        <a:graphic>
          <a:graphicData uri="http://schemas.openxmlformats.org/drawingml/2006/table">
            <a:tbl>
              <a:tblPr/>
              <a:tblGrid>
                <a:gridCol w="2794000"/>
                <a:gridCol w="2794000"/>
                <a:gridCol w="2794000"/>
              </a:tblGrid>
              <a:tr h="1085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Media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Ponderadores iniciales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Ponderadores finales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5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Aritmética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Índice Aritmético Laspeyres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Índice Aritmético de Paasche (Palgrave)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5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Geométrica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Índice Geométrico Laspeyres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Índice Geométrico de Paasche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5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Armónica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Índice Armónico Laspeyres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Índice Armónico de </a:t>
                      </a: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Paasche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6CCB32C4-8691-4A6F-B074-6A8484464BB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b="1" dirty="0" smtClean="0"/>
              <a:t>Tipos de promedios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Tres tipos de media:</a:t>
            </a:r>
          </a:p>
          <a:p>
            <a:pPr eaLnBrk="1" hangingPunct="1"/>
            <a:endParaRPr lang="es-ES" smtClean="0"/>
          </a:p>
          <a:p>
            <a:pPr lvl="1" eaLnBrk="1" hangingPunct="1"/>
            <a:r>
              <a:rPr lang="es-ES" smtClean="0"/>
              <a:t>Aritmética: m</a:t>
            </a:r>
            <a:r>
              <a:rPr lang="es-ES" baseline="30000" smtClean="0"/>
              <a:t>t </a:t>
            </a:r>
            <a:r>
              <a:rPr lang="es-ES" smtClean="0"/>
              <a:t>= </a:t>
            </a:r>
            <a:r>
              <a:rPr lang="es-ES" smtClean="0">
                <a:latin typeface="Symbol" pitchFamily="18" charset="2"/>
              </a:rPr>
              <a:t>S </a:t>
            </a:r>
            <a:r>
              <a:rPr lang="es-ES" smtClean="0"/>
              <a:t>x</a:t>
            </a:r>
            <a:r>
              <a:rPr lang="es-ES" baseline="30000" smtClean="0"/>
              <a:t>t</a:t>
            </a:r>
            <a:r>
              <a:rPr lang="es-ES" baseline="-25000" smtClean="0"/>
              <a:t>i </a:t>
            </a:r>
            <a:r>
              <a:rPr lang="es-ES" smtClean="0"/>
              <a:t>/ N</a:t>
            </a:r>
          </a:p>
          <a:p>
            <a:pPr lvl="1" eaLnBrk="1" hangingPunct="1"/>
            <a:r>
              <a:rPr lang="es-ES" smtClean="0"/>
              <a:t>Armónica: h</a:t>
            </a:r>
            <a:r>
              <a:rPr lang="es-ES" baseline="30000" smtClean="0"/>
              <a:t>t</a:t>
            </a:r>
            <a:r>
              <a:rPr lang="es-ES" smtClean="0"/>
              <a:t>= N / </a:t>
            </a:r>
            <a:r>
              <a:rPr lang="es-ES" smtClean="0">
                <a:latin typeface="Symbol" pitchFamily="18" charset="2"/>
              </a:rPr>
              <a:t>S 1/</a:t>
            </a:r>
            <a:r>
              <a:rPr lang="es-ES" smtClean="0"/>
              <a:t>x</a:t>
            </a:r>
            <a:r>
              <a:rPr lang="es-ES" baseline="30000" smtClean="0"/>
              <a:t>t</a:t>
            </a:r>
            <a:r>
              <a:rPr lang="es-ES" baseline="-25000" smtClean="0"/>
              <a:t>i</a:t>
            </a:r>
            <a:endParaRPr lang="es-ES" smtClean="0"/>
          </a:p>
          <a:p>
            <a:pPr lvl="1" eaLnBrk="1" hangingPunct="1"/>
            <a:r>
              <a:rPr lang="es-ES" smtClean="0"/>
              <a:t>Geométrica: g</a:t>
            </a:r>
            <a:r>
              <a:rPr lang="es-ES" baseline="30000" smtClean="0"/>
              <a:t>t </a:t>
            </a:r>
            <a:r>
              <a:rPr lang="es-ES" smtClean="0"/>
              <a:t>= </a:t>
            </a:r>
            <a:r>
              <a:rPr lang="es-ES" smtClean="0">
                <a:latin typeface="Symbol" pitchFamily="18" charset="2"/>
              </a:rPr>
              <a:t>P (</a:t>
            </a:r>
            <a:r>
              <a:rPr lang="es-ES" smtClean="0"/>
              <a:t>x</a:t>
            </a:r>
            <a:r>
              <a:rPr lang="es-ES" baseline="30000" smtClean="0"/>
              <a:t>t</a:t>
            </a:r>
            <a:r>
              <a:rPr lang="es-ES" baseline="-25000" smtClean="0"/>
              <a:t>i </a:t>
            </a:r>
            <a:r>
              <a:rPr lang="es-ES" smtClean="0"/>
              <a:t>) </a:t>
            </a:r>
            <a:r>
              <a:rPr lang="es-ES" baseline="30000" smtClean="0"/>
              <a:t>1/N</a:t>
            </a:r>
            <a:endParaRPr lang="es-ES" smtClean="0"/>
          </a:p>
          <a:p>
            <a:pPr lvl="1" eaLnBrk="1" hangingPunct="1"/>
            <a:endParaRPr lang="es-ES" smtClean="0"/>
          </a:p>
          <a:p>
            <a:pPr lvl="1" eaLnBrk="1" hangingPunct="1"/>
            <a:endParaRPr lang="es-E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6467-30AD-4B19-B620-4B5DC3C80824}" type="slidenum">
              <a:rPr lang="en-US" smtClean="0"/>
              <a:pPr/>
              <a:t>6</a:t>
            </a:fld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b="1" dirty="0" smtClean="0"/>
              <a:t>Tipos de ponderaciones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s-ES" sz="2800" dirty="0" smtClean="0"/>
              <a:t>Dos ponderaciones:</a:t>
            </a:r>
          </a:p>
          <a:p>
            <a:pPr lvl="1" eaLnBrk="1" hangingPunct="1"/>
            <a:endParaRPr lang="es-ES" sz="2400" dirty="0" smtClean="0"/>
          </a:p>
          <a:p>
            <a:pPr lvl="1" eaLnBrk="1" hangingPunct="1"/>
            <a:r>
              <a:rPr lang="es-ES" sz="2400" dirty="0" smtClean="0"/>
              <a:t>Inicial</a:t>
            </a:r>
          </a:p>
          <a:p>
            <a:pPr lvl="1" eaLnBrk="1" hangingPunct="1"/>
            <a:endParaRPr lang="es-ES" sz="2400" dirty="0" smtClean="0"/>
          </a:p>
          <a:p>
            <a:pPr lvl="1" eaLnBrk="1" hangingPunct="1"/>
            <a:endParaRPr lang="es-ES" sz="2400" dirty="0" smtClean="0"/>
          </a:p>
          <a:p>
            <a:pPr lvl="1" eaLnBrk="1" hangingPunct="1"/>
            <a:endParaRPr lang="es-ES" sz="2400" dirty="0" smtClean="0"/>
          </a:p>
          <a:p>
            <a:pPr lvl="1" eaLnBrk="1" hangingPunct="1"/>
            <a:r>
              <a:rPr lang="es-ES" sz="2400" dirty="0" smtClean="0"/>
              <a:t>Final</a:t>
            </a:r>
          </a:p>
        </p:txBody>
      </p:sp>
      <p:graphicFrame>
        <p:nvGraphicFramePr>
          <p:cNvPr id="140292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="" xmlns:p14="http://schemas.microsoft.com/office/powerpoint/2010/main" val="2000161655"/>
              </p:ext>
            </p:extLst>
          </p:nvPr>
        </p:nvGraphicFramePr>
        <p:xfrm>
          <a:off x="3347864" y="2420888"/>
          <a:ext cx="2132013" cy="1646238"/>
        </p:xfrm>
        <a:graphic>
          <a:graphicData uri="http://schemas.openxmlformats.org/presentationml/2006/ole">
            <p:oleObj spid="_x0000_s40972" name="Equation" r:id="rId4" imgW="723586" imgH="558558" progId="">
              <p:embed/>
            </p:oleObj>
          </a:graphicData>
        </a:graphic>
      </p:graphicFrame>
      <p:graphicFrame>
        <p:nvGraphicFramePr>
          <p:cNvPr id="140294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="" xmlns:p14="http://schemas.microsoft.com/office/powerpoint/2010/main" val="3235223869"/>
              </p:ext>
            </p:extLst>
          </p:nvPr>
        </p:nvGraphicFramePr>
        <p:xfrm>
          <a:off x="3203848" y="4077072"/>
          <a:ext cx="1981200" cy="1614487"/>
        </p:xfrm>
        <a:graphic>
          <a:graphicData uri="http://schemas.openxmlformats.org/presentationml/2006/ole">
            <p:oleObj spid="_x0000_s40973" name="Equation" r:id="rId5" imgW="685800" imgH="558800" progId="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38800" y="6019800"/>
            <a:ext cx="3124200" cy="609601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8078FF30-B390-4730-AB82-0125ADE765E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30275"/>
            <a:ext cx="8610600" cy="11271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s-CL" sz="2600" b="1" dirty="0" smtClean="0"/>
              <a:t>Fórmulas numéricas del índice de precios: Índice de precios </a:t>
            </a:r>
            <a:r>
              <a:rPr lang="es-CL" sz="2600" b="1" dirty="0" err="1" smtClean="0"/>
              <a:t>Laspeyres</a:t>
            </a:r>
            <a:r>
              <a:rPr lang="es-CL" sz="2600" b="1" dirty="0" smtClean="0"/>
              <a:t> como media aritmética ponderada de los relativos de precios</a:t>
            </a:r>
            <a:endParaRPr lang="es-AR" sz="2600" b="1" dirty="0" smtClean="0"/>
          </a:p>
        </p:txBody>
      </p:sp>
      <p:graphicFrame>
        <p:nvGraphicFramePr>
          <p:cNvPr id="146435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4191000" y="2216150"/>
          <a:ext cx="3657600" cy="1892300"/>
        </p:xfrm>
        <a:graphic>
          <a:graphicData uri="http://schemas.openxmlformats.org/presentationml/2006/ole">
            <p:oleObj spid="_x0000_s42001" name="Equation" r:id="rId4" imgW="47140200" imgH="24377400" progId="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092200" y="2286000"/>
          <a:ext cx="2311400" cy="1909763"/>
        </p:xfrm>
        <a:graphic>
          <a:graphicData uri="http://schemas.openxmlformats.org/presentationml/2006/ole">
            <p:oleObj spid="_x0000_s42002" name="Equation" r:id="rId5" imgW="28035000" imgH="23157720" progId="">
              <p:embed/>
            </p:oleObj>
          </a:graphicData>
        </a:graphic>
      </p:graphicFrame>
      <p:graphicFrame>
        <p:nvGraphicFramePr>
          <p:cNvPr id="146437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579813" y="4267200"/>
          <a:ext cx="2289175" cy="1770063"/>
        </p:xfrm>
        <a:graphic>
          <a:graphicData uri="http://schemas.openxmlformats.org/presentationml/2006/ole">
            <p:oleObj spid="_x0000_s42003" name="Equation" r:id="rId6" imgW="952560" imgH="736920" progId="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5638800" y="6096000"/>
            <a:ext cx="3048000" cy="62547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fld id="{5EF4A60D-0823-48E1-95B9-EA2E374122F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1219200" y="4953000"/>
            <a:ext cx="1600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00000"/>
              </a:lnSpc>
              <a:buFontTx/>
              <a:buNone/>
            </a:pPr>
            <a:r>
              <a:rPr lang="en-GB" sz="2200"/>
              <a:t>siendo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930275"/>
            <a:ext cx="8669337" cy="11271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CL" sz="2800" b="1" dirty="0" smtClean="0"/>
              <a:t>Índice de precios </a:t>
            </a:r>
            <a:r>
              <a:rPr lang="es-CL" sz="2800" b="1" dirty="0" err="1" smtClean="0"/>
              <a:t>Paasche</a:t>
            </a:r>
            <a:r>
              <a:rPr lang="es-CL" sz="2800" b="1" dirty="0" smtClean="0"/>
              <a:t> como media armónica ponderada de los relativos de precios</a:t>
            </a:r>
            <a:endParaRPr lang="es-AR" sz="2800" b="1" dirty="0" smtClean="0"/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1635125" y="2286000"/>
          <a:ext cx="1987550" cy="1595438"/>
        </p:xfrm>
        <a:graphic>
          <a:graphicData uri="http://schemas.openxmlformats.org/presentationml/2006/ole">
            <p:oleObj spid="_x0000_s43025" name="Equation" r:id="rId3" imgW="28847880" imgH="23157720" progId="">
              <p:embed/>
            </p:oleObj>
          </a:graphicData>
        </a:graphic>
      </p:graphicFrame>
      <p:graphicFrame>
        <p:nvGraphicFramePr>
          <p:cNvPr id="14746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495800" y="2184400"/>
          <a:ext cx="3581400" cy="1609725"/>
        </p:xfrm>
        <a:graphic>
          <a:graphicData uri="http://schemas.openxmlformats.org/presentationml/2006/ole">
            <p:oleObj spid="_x0000_s43026" name="Equation" r:id="rId4" imgW="64212480" imgH="28848960" progId="">
              <p:embed/>
            </p:oleObj>
          </a:graphicData>
        </a:graphic>
      </p:graphicFrame>
      <p:graphicFrame>
        <p:nvGraphicFramePr>
          <p:cNvPr id="147461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660775" y="3886200"/>
          <a:ext cx="2317750" cy="1893888"/>
        </p:xfrm>
        <a:graphic>
          <a:graphicData uri="http://schemas.openxmlformats.org/presentationml/2006/ole">
            <p:oleObj spid="_x0000_s43027" name="Equation" r:id="rId5" imgW="901800" imgH="736920" progId="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fld id="{5EF4A60D-0823-48E1-95B9-EA2E374122F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1524000" y="4724400"/>
            <a:ext cx="17526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GB" sz="2200"/>
              <a:t>siendo</a:t>
            </a:r>
            <a:endParaRPr lang="es-AR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1286</TotalTime>
  <Words>1144</Words>
  <Application>Microsoft Office PowerPoint</Application>
  <PresentationFormat>Presentación en pantalla (4:3)</PresentationFormat>
  <Paragraphs>203</Paragraphs>
  <Slides>24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24</vt:i4>
      </vt:variant>
    </vt:vector>
  </HeadingPairs>
  <TitlesOfParts>
    <vt:vector size="27" baseType="lpstr">
      <vt:lpstr>Flujo</vt:lpstr>
      <vt:lpstr>Ecuación</vt:lpstr>
      <vt:lpstr>Equation</vt:lpstr>
      <vt:lpstr>      Índices de Precios ¿Cómo medir la inflación?</vt:lpstr>
      <vt:lpstr>Qué es un número índice</vt:lpstr>
      <vt:lpstr>TIPOS DE INDICES DE PRECIOS</vt:lpstr>
      <vt:lpstr>Índices elementales e índices complejos</vt:lpstr>
      <vt:lpstr>Combinando tipos de promedio y de ponderaciones</vt:lpstr>
      <vt:lpstr>Tipos de promedios</vt:lpstr>
      <vt:lpstr>Tipos de ponderaciones</vt:lpstr>
      <vt:lpstr>Fórmulas numéricas del índice de precios: Índice de precios Laspeyres como media aritmética ponderada de los relativos de precios</vt:lpstr>
      <vt:lpstr>Índice de precios Paasche como media armónica ponderada de los relativos de precios</vt:lpstr>
      <vt:lpstr>¿Y si se obtiene un promedio entre PL y PP?</vt:lpstr>
      <vt:lpstr>Índices Usuales</vt:lpstr>
      <vt:lpstr>Diapositiva 12</vt:lpstr>
      <vt:lpstr>Indice de Precios. Ponderación</vt:lpstr>
      <vt:lpstr>Características Indice Laspeyres</vt:lpstr>
      <vt:lpstr>Características Indice Laspeyres</vt:lpstr>
      <vt:lpstr>Índices de base fija</vt:lpstr>
      <vt:lpstr> Porque cambiar la base</vt:lpstr>
      <vt:lpstr>Cuánto es la inflación ?</vt:lpstr>
      <vt:lpstr>Intervención del INDEC (Variación anual últ. 12 meses)</vt:lpstr>
      <vt:lpstr>Bibliografia</vt:lpstr>
      <vt:lpstr>Cómo Calcular la tasa de variación</vt:lpstr>
      <vt:lpstr>Índice de precios de Fisher (1922)</vt:lpstr>
      <vt:lpstr>Otros índices: el índice Tornqvist (1937)</vt:lpstr>
      <vt:lpstr>Otros índices: el índice Walsh (1901)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Qué es un número índice</dc:title>
  <dc:creator>ALASINO, CARLOS</dc:creator>
  <cp:lastModifiedBy>Carlos Alasino</cp:lastModifiedBy>
  <cp:revision>123</cp:revision>
  <cp:lastPrinted>2013-04-30T17:00:39Z</cp:lastPrinted>
  <dcterms:created xsi:type="dcterms:W3CDTF">2013-04-24T15:21:21Z</dcterms:created>
  <dcterms:modified xsi:type="dcterms:W3CDTF">2017-12-02T10:25:32Z</dcterms:modified>
</cp:coreProperties>
</file>